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4" r:id="rId5"/>
    <p:sldId id="265" r:id="rId6"/>
    <p:sldId id="263" r:id="rId7"/>
    <p:sldId id="268" r:id="rId8"/>
    <p:sldId id="260" r:id="rId9"/>
    <p:sldId id="261" r:id="rId10"/>
    <p:sldId id="266" r:id="rId11"/>
    <p:sldId id="267" r:id="rId12"/>
    <p:sldId id="273" r:id="rId13"/>
    <p:sldId id="269" r:id="rId14"/>
    <p:sldId id="270" r:id="rId15"/>
    <p:sldId id="271"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69" d="100"/>
          <a:sy n="69" d="100"/>
        </p:scale>
        <p:origin x="6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sse Kjellén" userId="3f90a7e0e559b267" providerId="LiveId" clId="{F6878CD1-9CC4-4363-A663-F8A7FDAD34D0}"/>
    <pc:docChg chg="modSld">
      <pc:chgData name="Nisse Kjellén" userId="3f90a7e0e559b267" providerId="LiveId" clId="{F6878CD1-9CC4-4363-A663-F8A7FDAD34D0}" dt="2025-10-07T10:41:07.806" v="3" actId="403"/>
      <pc:docMkLst>
        <pc:docMk/>
      </pc:docMkLst>
      <pc:sldChg chg="modSp mod">
        <pc:chgData name="Nisse Kjellén" userId="3f90a7e0e559b267" providerId="LiveId" clId="{F6878CD1-9CC4-4363-A663-F8A7FDAD34D0}" dt="2025-10-07T10:41:07.806" v="3" actId="403"/>
        <pc:sldMkLst>
          <pc:docMk/>
          <pc:sldMk cId="466037176" sldId="256"/>
        </pc:sldMkLst>
        <pc:spChg chg="mod">
          <ac:chgData name="Nisse Kjellén" userId="3f90a7e0e559b267" providerId="LiveId" clId="{F6878CD1-9CC4-4363-A663-F8A7FDAD34D0}" dt="2025-10-07T10:41:07.806" v="3" actId="403"/>
          <ac:spMkLst>
            <pc:docMk/>
            <pc:sldMk cId="466037176" sldId="256"/>
            <ac:spMk id="3" creationId="{E4021093-BA24-4473-BA9E-3387E81418B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sv-SE"/>
              <a:t>Klicka här för att ändra mall för rubrikformat</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5F359361-BBD3-44A3-90B0-BB9160D35E72}" type="datetimeFigureOut">
              <a:rPr lang="sv-SE" smtClean="0"/>
              <a:t>2025-10-07</a:t>
            </a:fld>
            <a:endParaRPr lang="sv-SE"/>
          </a:p>
        </p:txBody>
      </p:sp>
      <p:sp>
        <p:nvSpPr>
          <p:cNvPr id="5" name="Footer Placeholder 4"/>
          <p:cNvSpPr>
            <a:spLocks noGrp="1"/>
          </p:cNvSpPr>
          <p:nvPr>
            <p:ph type="ftr" sz="quarter" idx="11"/>
          </p:nvPr>
        </p:nvSpPr>
        <p:spPr/>
        <p:txBody>
          <a:bodyPr/>
          <a:lstStyle/>
          <a:p>
            <a:endParaRPr lang="sv-S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2207656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F359361-BBD3-44A3-90B0-BB9160D35E72}" type="datetimeFigureOut">
              <a:rPr lang="sv-SE" smtClean="0"/>
              <a:t>2025-10-07</a:t>
            </a:fld>
            <a:endParaRPr lang="sv-SE"/>
          </a:p>
        </p:txBody>
      </p:sp>
      <p:sp>
        <p:nvSpPr>
          <p:cNvPr id="5" name="Footer Placeholder 4"/>
          <p:cNvSpPr>
            <a:spLocks noGrp="1"/>
          </p:cNvSpPr>
          <p:nvPr>
            <p:ph type="ftr" sz="quarter" idx="11"/>
          </p:nvPr>
        </p:nvSpPr>
        <p:spPr/>
        <p:txBody>
          <a:bodyPr/>
          <a:lstStyle/>
          <a:p>
            <a:endParaRPr lang="sv-S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1056882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v-SE"/>
              <a:t>Klicka här för att ändra mall för rubrikformat</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F359361-BBD3-44A3-90B0-BB9160D35E72}" type="datetimeFigureOut">
              <a:rPr lang="sv-SE" smtClean="0"/>
              <a:t>2025-10-07</a:t>
            </a:fld>
            <a:endParaRPr lang="sv-SE"/>
          </a:p>
        </p:txBody>
      </p:sp>
      <p:sp>
        <p:nvSpPr>
          <p:cNvPr id="5" name="Footer Placeholder 4"/>
          <p:cNvSpPr>
            <a:spLocks noGrp="1"/>
          </p:cNvSpPr>
          <p:nvPr>
            <p:ph type="ftr" sz="quarter" idx="11"/>
          </p:nvPr>
        </p:nvSpPr>
        <p:spPr/>
        <p:txBody>
          <a:bodyPr/>
          <a:lstStyle/>
          <a:p>
            <a:endParaRPr lang="sv-S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7A33A05-577E-4B0B-B3B7-D9FB9C3E4638}" type="slidenum">
              <a:rPr lang="sv-SE" smtClean="0"/>
              <a:t>‹#›</a:t>
            </a:fld>
            <a:endParaRPr lang="sv-S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0831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5F359361-BBD3-44A3-90B0-BB9160D35E72}" type="datetimeFigureOut">
              <a:rPr lang="sv-SE" smtClean="0"/>
              <a:t>2025-10-07</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2151785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v-SE"/>
              <a:t>Klicka här för att ändra mall för rubrikformat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5F359361-BBD3-44A3-90B0-BB9160D35E72}" type="datetimeFigureOut">
              <a:rPr lang="sv-SE" smtClean="0"/>
              <a:t>2025-10-07</a:t>
            </a:fld>
            <a:endParaRPr lang="sv-SE"/>
          </a:p>
        </p:txBody>
      </p:sp>
      <p:sp>
        <p:nvSpPr>
          <p:cNvPr id="6" name="Footer Placeholder 5"/>
          <p:cNvSpPr>
            <a:spLocks noGrp="1"/>
          </p:cNvSpPr>
          <p:nvPr>
            <p:ph type="ftr" sz="quarter" idx="11"/>
          </p:nvPr>
        </p:nvSpPr>
        <p:spPr/>
        <p:txBody>
          <a:bodyPr/>
          <a:lstStyle/>
          <a:p>
            <a:endParaRPr lang="sv-S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A33A05-577E-4B0B-B3B7-D9FB9C3E4638}" type="slidenum">
              <a:rPr lang="sv-SE" smtClean="0"/>
              <a:t>‹#›</a:t>
            </a:fld>
            <a:endParaRPr lang="sv-S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43374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sv-SE"/>
              <a:t>Klicka här för att ändra mall för rubrikformat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5F359361-BBD3-44A3-90B0-BB9160D35E72}" type="datetimeFigureOut">
              <a:rPr lang="sv-SE" smtClean="0"/>
              <a:t>2025-10-07</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4112966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F359361-BBD3-44A3-90B0-BB9160D35E72}" type="datetimeFigureOut">
              <a:rPr lang="sv-SE" smtClean="0"/>
              <a:t>2025-10-07</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631717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F359361-BBD3-44A3-90B0-BB9160D35E72}" type="datetimeFigureOut">
              <a:rPr lang="sv-SE" smtClean="0"/>
              <a:t>2025-10-07</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1904867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sv-SE"/>
              <a:t>Klicka här för att ändra mall för rubrikformat</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F359361-BBD3-44A3-90B0-BB9160D35E72}" type="datetimeFigureOut">
              <a:rPr lang="sv-SE" smtClean="0"/>
              <a:t>2025-10-07</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2352887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F359361-BBD3-44A3-90B0-BB9160D35E72}" type="datetimeFigureOut">
              <a:rPr lang="sv-SE" smtClean="0"/>
              <a:t>2025-10-07</a:t>
            </a:fld>
            <a:endParaRPr lang="sv-SE"/>
          </a:p>
        </p:txBody>
      </p:sp>
      <p:sp>
        <p:nvSpPr>
          <p:cNvPr id="5" name="Footer Placeholder 4"/>
          <p:cNvSpPr>
            <a:spLocks noGrp="1"/>
          </p:cNvSpPr>
          <p:nvPr>
            <p:ph type="ftr" sz="quarter" idx="11"/>
          </p:nvPr>
        </p:nvSpPr>
        <p:spPr/>
        <p:txBody>
          <a:bodyPr/>
          <a:lstStyle/>
          <a:p>
            <a:endParaRPr lang="sv-S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1391123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F359361-BBD3-44A3-90B0-BB9160D35E72}" type="datetimeFigureOut">
              <a:rPr lang="sv-SE" smtClean="0"/>
              <a:t>2025-10-07</a:t>
            </a:fld>
            <a:endParaRPr lang="sv-SE"/>
          </a:p>
        </p:txBody>
      </p:sp>
      <p:sp>
        <p:nvSpPr>
          <p:cNvPr id="6" name="Footer Placeholder 5"/>
          <p:cNvSpPr>
            <a:spLocks noGrp="1"/>
          </p:cNvSpPr>
          <p:nvPr>
            <p:ph type="ftr" sz="quarter" idx="11"/>
          </p:nvPr>
        </p:nvSpPr>
        <p:spPr/>
        <p:txBody>
          <a:bodyPr/>
          <a:lstStyle/>
          <a:p>
            <a:endParaRPr lang="sv-SE"/>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3853880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F359361-BBD3-44A3-90B0-BB9160D35E72}" type="datetimeFigureOut">
              <a:rPr lang="sv-SE" smtClean="0"/>
              <a:t>2025-10-07</a:t>
            </a:fld>
            <a:endParaRPr lang="sv-SE"/>
          </a:p>
        </p:txBody>
      </p:sp>
      <p:sp>
        <p:nvSpPr>
          <p:cNvPr id="8" name="Footer Placeholder 7"/>
          <p:cNvSpPr>
            <a:spLocks noGrp="1"/>
          </p:cNvSpPr>
          <p:nvPr>
            <p:ph type="ftr" sz="quarter" idx="11"/>
          </p:nvPr>
        </p:nvSpPr>
        <p:spPr/>
        <p:txBody>
          <a:bodyPr/>
          <a:lstStyle/>
          <a:p>
            <a:endParaRPr lang="sv-S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2655695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5F359361-BBD3-44A3-90B0-BB9160D35E72}" type="datetimeFigureOut">
              <a:rPr lang="sv-SE" smtClean="0"/>
              <a:t>2025-10-07</a:t>
            </a:fld>
            <a:endParaRPr lang="sv-SE"/>
          </a:p>
        </p:txBody>
      </p:sp>
      <p:sp>
        <p:nvSpPr>
          <p:cNvPr id="4" name="Footer Placeholder 3"/>
          <p:cNvSpPr>
            <a:spLocks noGrp="1"/>
          </p:cNvSpPr>
          <p:nvPr>
            <p:ph type="ftr" sz="quarter" idx="11"/>
          </p:nvPr>
        </p:nvSpPr>
        <p:spPr/>
        <p:txBody>
          <a:bodyPr/>
          <a:lstStyle/>
          <a:p>
            <a:endParaRPr lang="sv-S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3928219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359361-BBD3-44A3-90B0-BB9160D35E72}" type="datetimeFigureOut">
              <a:rPr lang="sv-SE" smtClean="0"/>
              <a:t>2025-10-07</a:t>
            </a:fld>
            <a:endParaRPr lang="sv-SE"/>
          </a:p>
        </p:txBody>
      </p:sp>
      <p:sp>
        <p:nvSpPr>
          <p:cNvPr id="3" name="Footer Placeholder 2"/>
          <p:cNvSpPr>
            <a:spLocks noGrp="1"/>
          </p:cNvSpPr>
          <p:nvPr>
            <p:ph type="ftr" sz="quarter" idx="11"/>
          </p:nvPr>
        </p:nvSpPr>
        <p:spPr/>
        <p:txBody>
          <a:bodyPr/>
          <a:lstStyle/>
          <a:p>
            <a:endParaRPr lang="sv-S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3653788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sv-SE"/>
              <a:t>Klicka här för att ändra mall för rubrikformat</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F359361-BBD3-44A3-90B0-BB9160D35E72}" type="datetimeFigureOut">
              <a:rPr lang="sv-SE" smtClean="0"/>
              <a:t>2025-10-07</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599539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F359361-BBD3-44A3-90B0-BB9160D35E72}" type="datetimeFigureOut">
              <a:rPr lang="sv-SE" smtClean="0"/>
              <a:t>2025-10-07</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A33A05-577E-4B0B-B3B7-D9FB9C3E4638}" type="slidenum">
              <a:rPr lang="sv-SE" smtClean="0"/>
              <a:t>‹#›</a:t>
            </a:fld>
            <a:endParaRPr lang="sv-SE"/>
          </a:p>
        </p:txBody>
      </p:sp>
    </p:spTree>
    <p:extLst>
      <p:ext uri="{BB962C8B-B14F-4D97-AF65-F5344CB8AC3E}">
        <p14:creationId xmlns:p14="http://schemas.microsoft.com/office/powerpoint/2010/main" val="1546021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F359361-BBD3-44A3-90B0-BB9160D35E72}" type="datetimeFigureOut">
              <a:rPr lang="sv-SE" smtClean="0"/>
              <a:t>2025-10-07</a:t>
            </a:fld>
            <a:endParaRPr lang="sv-S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7A33A05-577E-4B0B-B3B7-D9FB9C3E4638}" type="slidenum">
              <a:rPr lang="sv-SE" smtClean="0"/>
              <a:t>‹#›</a:t>
            </a:fld>
            <a:endParaRPr lang="sv-SE"/>
          </a:p>
        </p:txBody>
      </p:sp>
    </p:spTree>
    <p:extLst>
      <p:ext uri="{BB962C8B-B14F-4D97-AF65-F5344CB8AC3E}">
        <p14:creationId xmlns:p14="http://schemas.microsoft.com/office/powerpoint/2010/main" val="1167029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elevkort.ballong.or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easa.europa.eu/document-library/easy-access-rules/online-publications/easy-access-rules-balloons?page=7#_DxCrossRefBm900023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19DE84-59BE-4ED3-97D0-DFA03E45C066}"/>
              </a:ext>
            </a:extLst>
          </p:cNvPr>
          <p:cNvSpPr>
            <a:spLocks noGrp="1"/>
          </p:cNvSpPr>
          <p:nvPr>
            <p:ph type="ctrTitle"/>
          </p:nvPr>
        </p:nvSpPr>
        <p:spPr>
          <a:xfrm>
            <a:off x="2589213" y="161692"/>
            <a:ext cx="8915399" cy="2262781"/>
          </a:xfrm>
        </p:spPr>
        <p:txBody>
          <a:bodyPr>
            <a:normAutofit fontScale="90000"/>
          </a:bodyPr>
          <a:lstStyle/>
          <a:p>
            <a:r>
              <a:rPr lang="sv-SE" b="0" i="0" dirty="0">
                <a:solidFill>
                  <a:srgbClr val="333333"/>
                </a:solidFill>
                <a:effectLst/>
                <a:latin typeface="Open Sans" panose="020B0606030504020204" pitchFamily="34" charset="0"/>
              </a:rPr>
              <a:t>Vilka flygcertifikat finns det?</a:t>
            </a:r>
            <a:br>
              <a:rPr lang="sv-SE" b="0" i="0" dirty="0">
                <a:solidFill>
                  <a:srgbClr val="333333"/>
                </a:solidFill>
                <a:effectLst/>
                <a:latin typeface="Open Sans" panose="020B0606030504020204" pitchFamily="34" charset="0"/>
              </a:rPr>
            </a:br>
            <a:endParaRPr lang="sv-SE" dirty="0"/>
          </a:p>
        </p:txBody>
      </p:sp>
      <p:sp>
        <p:nvSpPr>
          <p:cNvPr id="3" name="Underrubrik 2">
            <a:extLst>
              <a:ext uri="{FF2B5EF4-FFF2-40B4-BE49-F238E27FC236}">
                <a16:creationId xmlns:a16="http://schemas.microsoft.com/office/drawing/2014/main" id="{E4021093-BA24-4473-BA9E-3387E81418B5}"/>
              </a:ext>
            </a:extLst>
          </p:cNvPr>
          <p:cNvSpPr>
            <a:spLocks noGrp="1"/>
          </p:cNvSpPr>
          <p:nvPr>
            <p:ph type="subTitle" idx="1"/>
          </p:nvPr>
        </p:nvSpPr>
        <p:spPr>
          <a:xfrm>
            <a:off x="2327564" y="1717965"/>
            <a:ext cx="9771509" cy="5140036"/>
          </a:xfrm>
        </p:spPr>
        <p:txBody>
          <a:bodyPr>
            <a:normAutofit/>
          </a:bodyPr>
          <a:lstStyle/>
          <a:p>
            <a:pPr algn="l"/>
            <a:r>
              <a:rPr lang="sv-SE" b="0" i="0" dirty="0">
                <a:solidFill>
                  <a:srgbClr val="333333"/>
                </a:solidFill>
                <a:effectLst/>
                <a:latin typeface="Source Sans Pro" panose="020B0503030403020204" pitchFamily="34" charset="0"/>
              </a:rPr>
              <a:t>De certifikat som finns är följande:</a:t>
            </a:r>
          </a:p>
          <a:p>
            <a:pPr algn="l">
              <a:buFont typeface="Arial" panose="020B0604020202020204" pitchFamily="34" charset="0"/>
              <a:buChar char="•"/>
            </a:pPr>
            <a:r>
              <a:rPr lang="sv-SE" sz="2800" b="0" i="0" dirty="0">
                <a:solidFill>
                  <a:srgbClr val="333333"/>
                </a:solidFill>
                <a:effectLst/>
                <a:latin typeface="Source Sans Pro" panose="020B0503030403020204" pitchFamily="34" charset="0"/>
              </a:rPr>
              <a:t>PPL - Private Pilot </a:t>
            </a:r>
            <a:r>
              <a:rPr lang="sv-SE" sz="2800" b="0" i="0" dirty="0" err="1">
                <a:solidFill>
                  <a:srgbClr val="333333"/>
                </a:solidFill>
                <a:effectLst/>
                <a:latin typeface="Source Sans Pro" panose="020B0503030403020204" pitchFamily="34" charset="0"/>
              </a:rPr>
              <a:t>Licence</a:t>
            </a:r>
            <a:endParaRPr lang="sv-SE" sz="2800" b="0" i="0" dirty="0">
              <a:solidFill>
                <a:srgbClr val="333333"/>
              </a:solidFill>
              <a:effectLst/>
              <a:latin typeface="Source Sans Pro" panose="020B0503030403020204" pitchFamily="34" charset="0"/>
            </a:endParaRPr>
          </a:p>
          <a:p>
            <a:pPr algn="l">
              <a:buFont typeface="Arial" panose="020B0604020202020204" pitchFamily="34" charset="0"/>
              <a:buChar char="•"/>
            </a:pPr>
            <a:r>
              <a:rPr lang="sv-SE" sz="2800" b="0" i="0" dirty="0">
                <a:solidFill>
                  <a:srgbClr val="333333"/>
                </a:solidFill>
                <a:effectLst/>
                <a:latin typeface="Source Sans Pro" panose="020B0503030403020204" pitchFamily="34" charset="0"/>
              </a:rPr>
              <a:t>LAPL - </a:t>
            </a:r>
            <a:r>
              <a:rPr lang="sv-SE" sz="2800" b="0" i="0" dirty="0" err="1">
                <a:solidFill>
                  <a:srgbClr val="333333"/>
                </a:solidFill>
                <a:effectLst/>
                <a:latin typeface="Source Sans Pro" panose="020B0503030403020204" pitchFamily="34" charset="0"/>
              </a:rPr>
              <a:t>Light</a:t>
            </a:r>
            <a:r>
              <a:rPr lang="sv-SE" sz="2800" b="0" i="0" dirty="0">
                <a:solidFill>
                  <a:srgbClr val="333333"/>
                </a:solidFill>
                <a:effectLst/>
                <a:latin typeface="Source Sans Pro" panose="020B0503030403020204" pitchFamily="34" charset="0"/>
              </a:rPr>
              <a:t> Aircraft Pilot </a:t>
            </a:r>
            <a:r>
              <a:rPr lang="sv-SE" sz="2800" b="0" i="0" dirty="0" err="1">
                <a:solidFill>
                  <a:srgbClr val="333333"/>
                </a:solidFill>
                <a:effectLst/>
                <a:latin typeface="Source Sans Pro" panose="020B0503030403020204" pitchFamily="34" charset="0"/>
              </a:rPr>
              <a:t>Licence</a:t>
            </a:r>
            <a:endParaRPr lang="sv-SE" sz="2800" b="0" i="0" dirty="0">
              <a:solidFill>
                <a:srgbClr val="333333"/>
              </a:solidFill>
              <a:effectLst/>
              <a:latin typeface="Source Sans Pro" panose="020B0503030403020204" pitchFamily="34" charset="0"/>
            </a:endParaRPr>
          </a:p>
          <a:p>
            <a:pPr algn="l">
              <a:buFont typeface="Arial" panose="020B0604020202020204" pitchFamily="34" charset="0"/>
              <a:buChar char="•"/>
            </a:pPr>
            <a:r>
              <a:rPr lang="sv-SE" sz="2800" b="0" i="0" dirty="0">
                <a:solidFill>
                  <a:srgbClr val="333333"/>
                </a:solidFill>
                <a:effectLst/>
                <a:latin typeface="Source Sans Pro" panose="020B0503030403020204" pitchFamily="34" charset="0"/>
              </a:rPr>
              <a:t>CPL - Commercial Pilot </a:t>
            </a:r>
            <a:r>
              <a:rPr lang="sv-SE" sz="2800" b="0" i="0" dirty="0" err="1">
                <a:solidFill>
                  <a:srgbClr val="333333"/>
                </a:solidFill>
                <a:effectLst/>
                <a:latin typeface="Source Sans Pro" panose="020B0503030403020204" pitchFamily="34" charset="0"/>
              </a:rPr>
              <a:t>Licence</a:t>
            </a:r>
            <a:endParaRPr lang="sv-SE" sz="2800" b="0" i="0" dirty="0">
              <a:solidFill>
                <a:srgbClr val="333333"/>
              </a:solidFill>
              <a:effectLst/>
              <a:latin typeface="Source Sans Pro" panose="020B0503030403020204" pitchFamily="34" charset="0"/>
            </a:endParaRPr>
          </a:p>
          <a:p>
            <a:pPr algn="l">
              <a:buFont typeface="Arial" panose="020B0604020202020204" pitchFamily="34" charset="0"/>
              <a:buChar char="•"/>
            </a:pPr>
            <a:r>
              <a:rPr lang="sv-SE" sz="2800" b="0" i="0" dirty="0">
                <a:solidFill>
                  <a:srgbClr val="333333"/>
                </a:solidFill>
                <a:effectLst/>
                <a:latin typeface="Source Sans Pro" panose="020B0503030403020204" pitchFamily="34" charset="0"/>
              </a:rPr>
              <a:t>ATPL - </a:t>
            </a:r>
            <a:r>
              <a:rPr lang="sv-SE" sz="2800" b="0" i="0" dirty="0" err="1">
                <a:solidFill>
                  <a:srgbClr val="333333"/>
                </a:solidFill>
                <a:effectLst/>
                <a:latin typeface="Source Sans Pro" panose="020B0503030403020204" pitchFamily="34" charset="0"/>
              </a:rPr>
              <a:t>Airline</a:t>
            </a:r>
            <a:r>
              <a:rPr lang="sv-SE" sz="2800" b="0" i="0" dirty="0">
                <a:solidFill>
                  <a:srgbClr val="333333"/>
                </a:solidFill>
                <a:effectLst/>
                <a:latin typeface="Source Sans Pro" panose="020B0503030403020204" pitchFamily="34" charset="0"/>
              </a:rPr>
              <a:t> Transport Pilot </a:t>
            </a:r>
            <a:r>
              <a:rPr lang="sv-SE" sz="2800" b="0" i="0" dirty="0" err="1">
                <a:solidFill>
                  <a:srgbClr val="333333"/>
                </a:solidFill>
                <a:effectLst/>
                <a:latin typeface="Source Sans Pro" panose="020B0503030403020204" pitchFamily="34" charset="0"/>
              </a:rPr>
              <a:t>Licence</a:t>
            </a:r>
            <a:endParaRPr lang="sv-SE" sz="2800" b="0" i="0" dirty="0">
              <a:solidFill>
                <a:srgbClr val="333333"/>
              </a:solidFill>
              <a:effectLst/>
              <a:latin typeface="Source Sans Pro" panose="020B0503030403020204" pitchFamily="34" charset="0"/>
            </a:endParaRPr>
          </a:p>
          <a:p>
            <a:pPr algn="l">
              <a:buFont typeface="Arial" panose="020B0604020202020204" pitchFamily="34" charset="0"/>
              <a:buChar char="•"/>
            </a:pPr>
            <a:r>
              <a:rPr lang="sv-SE" sz="2800" b="0" i="0" dirty="0">
                <a:solidFill>
                  <a:srgbClr val="333333"/>
                </a:solidFill>
                <a:effectLst/>
                <a:latin typeface="Source Sans Pro" panose="020B0503030403020204" pitchFamily="34" charset="0"/>
              </a:rPr>
              <a:t>MPL - Multi-Pilot </a:t>
            </a:r>
            <a:r>
              <a:rPr lang="sv-SE" sz="2800" b="0" i="0" dirty="0" err="1">
                <a:solidFill>
                  <a:srgbClr val="333333"/>
                </a:solidFill>
                <a:effectLst/>
                <a:latin typeface="Source Sans Pro" panose="020B0503030403020204" pitchFamily="34" charset="0"/>
              </a:rPr>
              <a:t>Licence</a:t>
            </a:r>
            <a:r>
              <a:rPr lang="sv-SE" sz="2800" b="0" i="0" dirty="0">
                <a:solidFill>
                  <a:srgbClr val="333333"/>
                </a:solidFill>
                <a:effectLst/>
                <a:latin typeface="Source Sans Pro" panose="020B0503030403020204" pitchFamily="34" charset="0"/>
              </a:rPr>
              <a:t>.</a:t>
            </a:r>
          </a:p>
          <a:p>
            <a:pPr algn="l"/>
            <a:r>
              <a:rPr lang="sv-SE" b="0" i="0" dirty="0">
                <a:solidFill>
                  <a:srgbClr val="333333"/>
                </a:solidFill>
                <a:effectLst/>
                <a:latin typeface="Source Sans Pro" panose="020B0503030403020204" pitchFamily="34" charset="0"/>
              </a:rPr>
              <a:t>Certifikatet får du genom att gå en utbildning hos en av </a:t>
            </a:r>
            <a:r>
              <a:rPr lang="sv-SE" b="0" i="0" dirty="0" err="1">
                <a:solidFill>
                  <a:srgbClr val="333333"/>
                </a:solidFill>
                <a:effectLst/>
                <a:latin typeface="Source Sans Pro" panose="020B0503030403020204" pitchFamily="34" charset="0"/>
              </a:rPr>
              <a:t>Transportstyrelsens</a:t>
            </a:r>
            <a:r>
              <a:rPr lang="sv-SE" b="0" i="0" dirty="0">
                <a:solidFill>
                  <a:srgbClr val="333333"/>
                </a:solidFill>
                <a:effectLst/>
                <a:latin typeface="Source Sans Pro" panose="020B0503030403020204" pitchFamily="34" charset="0"/>
              </a:rPr>
              <a:t> godkända utbildningsorganisationer. En utbildningsorganisation kan vara en så kallad ATO (</a:t>
            </a:r>
            <a:r>
              <a:rPr lang="sv-SE" b="0" i="0" dirty="0" err="1">
                <a:solidFill>
                  <a:srgbClr val="333333"/>
                </a:solidFill>
                <a:effectLst/>
                <a:latin typeface="Source Sans Pro" panose="020B0503030403020204" pitchFamily="34" charset="0"/>
              </a:rPr>
              <a:t>Approved</a:t>
            </a:r>
            <a:r>
              <a:rPr lang="sv-SE" b="0" i="0" dirty="0">
                <a:solidFill>
                  <a:srgbClr val="333333"/>
                </a:solidFill>
                <a:effectLst/>
                <a:latin typeface="Source Sans Pro" panose="020B0503030403020204" pitchFamily="34" charset="0"/>
              </a:rPr>
              <a:t> </a:t>
            </a:r>
            <a:r>
              <a:rPr lang="sv-SE" b="0" i="0" dirty="0" err="1">
                <a:solidFill>
                  <a:srgbClr val="333333"/>
                </a:solidFill>
                <a:effectLst/>
                <a:latin typeface="Source Sans Pro" panose="020B0503030403020204" pitchFamily="34" charset="0"/>
              </a:rPr>
              <a:t>Training</a:t>
            </a:r>
            <a:r>
              <a:rPr lang="sv-SE" b="0" i="0" dirty="0">
                <a:solidFill>
                  <a:srgbClr val="333333"/>
                </a:solidFill>
                <a:effectLst/>
                <a:latin typeface="Source Sans Pro" panose="020B0503030403020204" pitchFamily="34" charset="0"/>
              </a:rPr>
              <a:t> Organisation) eller en </a:t>
            </a:r>
            <a:r>
              <a:rPr lang="sv-SE" b="1" i="0" dirty="0">
                <a:solidFill>
                  <a:srgbClr val="333333"/>
                </a:solidFill>
                <a:effectLst/>
                <a:latin typeface="Source Sans Pro" panose="020B0503030403020204" pitchFamily="34" charset="0"/>
              </a:rPr>
              <a:t>DTO (</a:t>
            </a:r>
            <a:r>
              <a:rPr lang="sv-SE" b="1" i="0" dirty="0" err="1">
                <a:solidFill>
                  <a:srgbClr val="333333"/>
                </a:solidFill>
                <a:effectLst/>
                <a:latin typeface="Source Sans Pro" panose="020B0503030403020204" pitchFamily="34" charset="0"/>
              </a:rPr>
              <a:t>Declared</a:t>
            </a:r>
            <a:r>
              <a:rPr lang="sv-SE" b="1" i="0" dirty="0">
                <a:solidFill>
                  <a:srgbClr val="333333"/>
                </a:solidFill>
                <a:effectLst/>
                <a:latin typeface="Source Sans Pro" panose="020B0503030403020204" pitchFamily="34" charset="0"/>
              </a:rPr>
              <a:t> </a:t>
            </a:r>
            <a:r>
              <a:rPr lang="sv-SE" b="1" i="0" dirty="0" err="1">
                <a:solidFill>
                  <a:srgbClr val="333333"/>
                </a:solidFill>
                <a:effectLst/>
                <a:latin typeface="Source Sans Pro" panose="020B0503030403020204" pitchFamily="34" charset="0"/>
              </a:rPr>
              <a:t>Training</a:t>
            </a:r>
            <a:r>
              <a:rPr lang="sv-SE" b="1" i="0" dirty="0">
                <a:solidFill>
                  <a:srgbClr val="333333"/>
                </a:solidFill>
                <a:effectLst/>
                <a:latin typeface="Source Sans Pro" panose="020B0503030403020204" pitchFamily="34" charset="0"/>
              </a:rPr>
              <a:t> Organisation).</a:t>
            </a:r>
          </a:p>
          <a:p>
            <a:endParaRPr lang="sv-SE" dirty="0"/>
          </a:p>
        </p:txBody>
      </p:sp>
    </p:spTree>
    <p:extLst>
      <p:ext uri="{BB962C8B-B14F-4D97-AF65-F5344CB8AC3E}">
        <p14:creationId xmlns:p14="http://schemas.microsoft.com/office/powerpoint/2010/main" val="466037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390FE3-826C-4B98-BFDF-052926BBAF69}"/>
              </a:ext>
            </a:extLst>
          </p:cNvPr>
          <p:cNvSpPr>
            <a:spLocks noGrp="1"/>
          </p:cNvSpPr>
          <p:nvPr>
            <p:ph type="title"/>
          </p:nvPr>
        </p:nvSpPr>
        <p:spPr/>
        <p:txBody>
          <a:bodyPr>
            <a:normAutofit fontScale="90000"/>
          </a:bodyPr>
          <a:lstStyle/>
          <a:p>
            <a:r>
              <a:rPr lang="en-US" b="1" dirty="0">
                <a:solidFill>
                  <a:schemeClr val="tx1"/>
                </a:solidFill>
                <a:latin typeface="Open Sans" panose="020B0606030504020204" pitchFamily="34" charset="0"/>
              </a:rPr>
              <a:t>BFCL.130  BPL – Training course and experience requirements</a:t>
            </a:r>
            <a:br>
              <a:rPr lang="en-US" b="1" dirty="0">
                <a:solidFill>
                  <a:schemeClr val="tx1"/>
                </a:solidFill>
                <a:latin typeface="Open Sans" panose="020B0606030504020204" pitchFamily="34" charset="0"/>
              </a:rPr>
            </a:br>
            <a:endParaRPr lang="sv-SE" dirty="0"/>
          </a:p>
        </p:txBody>
      </p:sp>
      <p:sp>
        <p:nvSpPr>
          <p:cNvPr id="3" name="Platshållare för innehåll 2">
            <a:extLst>
              <a:ext uri="{FF2B5EF4-FFF2-40B4-BE49-F238E27FC236}">
                <a16:creationId xmlns:a16="http://schemas.microsoft.com/office/drawing/2014/main" id="{990B5581-33FF-4259-8DB7-F5201E2DEBF7}"/>
              </a:ext>
            </a:extLst>
          </p:cNvPr>
          <p:cNvSpPr>
            <a:spLocks noGrp="1"/>
          </p:cNvSpPr>
          <p:nvPr>
            <p:ph idx="1"/>
          </p:nvPr>
        </p:nvSpPr>
        <p:spPr>
          <a:xfrm>
            <a:off x="1874837" y="1724025"/>
            <a:ext cx="10020300" cy="5025397"/>
          </a:xfrm>
        </p:spPr>
        <p:txBody>
          <a:bodyPr>
            <a:normAutofit/>
          </a:bodyPr>
          <a:lstStyle/>
          <a:p>
            <a:pPr algn="just">
              <a:spcAft>
                <a:spcPts val="600"/>
              </a:spcAft>
            </a:pPr>
            <a:r>
              <a:rPr lang="en-US" b="0" i="0" dirty="0">
                <a:solidFill>
                  <a:srgbClr val="555555"/>
                </a:solidFill>
                <a:effectLst/>
                <a:latin typeface="Open Sans" panose="020B0606030504020204" pitchFamily="34" charset="0"/>
              </a:rPr>
              <a:t>Applicants for a BPL shall complete a training course at an ATO or a DTO. The course shall be tailored to the privileges sought and shall include:</a:t>
            </a:r>
          </a:p>
          <a:p>
            <a:pPr marL="360045" indent="-360045" algn="just">
              <a:spcAft>
                <a:spcPts val="600"/>
              </a:spcAft>
            </a:pPr>
            <a:r>
              <a:rPr lang="en-US" b="0" i="0" dirty="0">
                <a:solidFill>
                  <a:srgbClr val="555555"/>
                </a:solidFill>
                <a:effectLst/>
                <a:latin typeface="Open Sans" panose="020B0606030504020204" pitchFamily="34" charset="0"/>
              </a:rPr>
              <a:t>(a) theoretical knowledge as specified in point BFCL.135(a);</a:t>
            </a:r>
          </a:p>
          <a:p>
            <a:pPr marL="360045" indent="-360045" algn="just">
              <a:spcAft>
                <a:spcPts val="600"/>
              </a:spcAft>
            </a:pPr>
            <a:r>
              <a:rPr lang="en-US" b="0" i="0" dirty="0">
                <a:solidFill>
                  <a:srgbClr val="555555"/>
                </a:solidFill>
                <a:effectLst/>
                <a:latin typeface="Open Sans" panose="020B0606030504020204" pitchFamily="34" charset="0"/>
              </a:rPr>
              <a:t>(b) at least 16 hours of flight instruction in either hot-air balloons that represent group A of that class, or gas balloons, including at least:</a:t>
            </a:r>
          </a:p>
          <a:p>
            <a:pPr marL="720090" indent="-360045" algn="just">
              <a:spcAft>
                <a:spcPts val="600"/>
              </a:spcAft>
            </a:pPr>
            <a:r>
              <a:rPr lang="en-US" b="0" i="0" dirty="0">
                <a:solidFill>
                  <a:srgbClr val="555555"/>
                </a:solidFill>
                <a:effectLst/>
                <a:latin typeface="Open Sans" panose="020B0606030504020204" pitchFamily="34" charset="0"/>
              </a:rPr>
              <a:t>(1) 12 hours of dual flight instruction;</a:t>
            </a:r>
          </a:p>
          <a:p>
            <a:pPr marL="720090" indent="-360045" algn="just">
              <a:spcAft>
                <a:spcPts val="600"/>
              </a:spcAft>
            </a:pPr>
            <a:r>
              <a:rPr lang="en-US" b="0" i="0" dirty="0">
                <a:solidFill>
                  <a:srgbClr val="555555"/>
                </a:solidFill>
                <a:effectLst/>
                <a:latin typeface="Open Sans" panose="020B0606030504020204" pitchFamily="34" charset="0"/>
              </a:rPr>
              <a:t>(2) 10 inflations and 20 take-offs and landings; and</a:t>
            </a:r>
          </a:p>
          <a:p>
            <a:pPr marL="720090" indent="-360045" algn="just">
              <a:spcAft>
                <a:spcPts val="600"/>
              </a:spcAft>
            </a:pPr>
            <a:r>
              <a:rPr lang="en-US" b="0" i="0" dirty="0">
                <a:solidFill>
                  <a:srgbClr val="555555"/>
                </a:solidFill>
                <a:effectLst/>
                <a:latin typeface="Open Sans" panose="020B0606030504020204" pitchFamily="34" charset="0"/>
              </a:rPr>
              <a:t>(3) One supervised solo flight with a flight time of at least 30 minutes.</a:t>
            </a:r>
          </a:p>
          <a:p>
            <a:endParaRPr lang="sv-SE" dirty="0"/>
          </a:p>
        </p:txBody>
      </p:sp>
    </p:spTree>
    <p:extLst>
      <p:ext uri="{BB962C8B-B14F-4D97-AF65-F5344CB8AC3E}">
        <p14:creationId xmlns:p14="http://schemas.microsoft.com/office/powerpoint/2010/main" val="3169064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26C552-DE4F-41C8-A7B7-722BC4FEC308}"/>
              </a:ext>
            </a:extLst>
          </p:cNvPr>
          <p:cNvSpPr>
            <a:spLocks noGrp="1"/>
          </p:cNvSpPr>
          <p:nvPr>
            <p:ph type="title"/>
          </p:nvPr>
        </p:nvSpPr>
        <p:spPr>
          <a:xfrm>
            <a:off x="2411950" y="624110"/>
            <a:ext cx="9092662" cy="1280890"/>
          </a:xfrm>
        </p:spPr>
        <p:txBody>
          <a:bodyPr/>
          <a:lstStyle/>
          <a:p>
            <a:r>
              <a:rPr lang="sv-SE" dirty="0"/>
              <a:t>BFCL.135 BPL	Teoretiskt prov</a:t>
            </a:r>
            <a:br>
              <a:rPr lang="sv-SE" dirty="0"/>
            </a:br>
            <a:r>
              <a:rPr lang="sv-SE" dirty="0"/>
              <a:t>BFCL.145 BPL	Praktiskt prov</a:t>
            </a:r>
          </a:p>
        </p:txBody>
      </p:sp>
      <p:graphicFrame>
        <p:nvGraphicFramePr>
          <p:cNvPr id="4" name="Platshållare för innehåll 3">
            <a:extLst>
              <a:ext uri="{FF2B5EF4-FFF2-40B4-BE49-F238E27FC236}">
                <a16:creationId xmlns:a16="http://schemas.microsoft.com/office/drawing/2014/main" id="{A9ACFCA9-9ABC-4712-8C9D-F952C4A43311}"/>
              </a:ext>
            </a:extLst>
          </p:cNvPr>
          <p:cNvGraphicFramePr>
            <a:graphicFrameLocks noGrp="1"/>
          </p:cNvGraphicFramePr>
          <p:nvPr>
            <p:ph idx="1"/>
            <p:extLst>
              <p:ext uri="{D42A27DB-BD31-4B8C-83A1-F6EECF244321}">
                <p14:modId xmlns:p14="http://schemas.microsoft.com/office/powerpoint/2010/main" val="2023420810"/>
              </p:ext>
            </p:extLst>
          </p:nvPr>
        </p:nvGraphicFramePr>
        <p:xfrm>
          <a:off x="2386584" y="1905000"/>
          <a:ext cx="9805416" cy="4761355"/>
        </p:xfrm>
        <a:graphic>
          <a:graphicData uri="http://schemas.openxmlformats.org/drawingml/2006/table">
            <a:tbl>
              <a:tblPr firstRow="1" firstCol="1" bandRow="1">
                <a:tableStyleId>{5C22544A-7EE6-4342-B048-85BDC9FD1C3A}</a:tableStyleId>
              </a:tblPr>
              <a:tblGrid>
                <a:gridCol w="4581144">
                  <a:extLst>
                    <a:ext uri="{9D8B030D-6E8A-4147-A177-3AD203B41FA5}">
                      <a16:colId xmlns:a16="http://schemas.microsoft.com/office/drawing/2014/main" val="4039258792"/>
                    </a:ext>
                  </a:extLst>
                </a:gridCol>
                <a:gridCol w="2984898">
                  <a:extLst>
                    <a:ext uri="{9D8B030D-6E8A-4147-A177-3AD203B41FA5}">
                      <a16:colId xmlns:a16="http://schemas.microsoft.com/office/drawing/2014/main" val="2829080692"/>
                    </a:ext>
                  </a:extLst>
                </a:gridCol>
                <a:gridCol w="2239374">
                  <a:extLst>
                    <a:ext uri="{9D8B030D-6E8A-4147-A177-3AD203B41FA5}">
                      <a16:colId xmlns:a16="http://schemas.microsoft.com/office/drawing/2014/main" val="1628669699"/>
                    </a:ext>
                  </a:extLst>
                </a:gridCol>
              </a:tblGrid>
              <a:tr h="792225">
                <a:tc>
                  <a:txBody>
                    <a:bodyPr/>
                    <a:lstStyle/>
                    <a:p>
                      <a:pPr marR="240030">
                        <a:lnSpc>
                          <a:spcPct val="130000"/>
                        </a:lnSpc>
                        <a:spcBef>
                          <a:spcPts val="470"/>
                        </a:spcBef>
                        <a:spcAft>
                          <a:spcPts val="0"/>
                        </a:spcAft>
                      </a:pPr>
                      <a:r>
                        <a:rPr lang="sv-SE" sz="1600" dirty="0">
                          <a:effectLst/>
                        </a:rPr>
                        <a:t>Ämne</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Antal frågor</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Tid i minuter</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2885417626"/>
                  </a:ext>
                </a:extLst>
              </a:tr>
              <a:tr h="374283">
                <a:tc>
                  <a:txBody>
                    <a:bodyPr/>
                    <a:lstStyle/>
                    <a:p>
                      <a:pPr marR="240030">
                        <a:lnSpc>
                          <a:spcPct val="130000"/>
                        </a:lnSpc>
                        <a:spcBef>
                          <a:spcPts val="470"/>
                        </a:spcBef>
                        <a:spcAft>
                          <a:spcPts val="0"/>
                        </a:spcAft>
                      </a:pPr>
                      <a:r>
                        <a:rPr lang="sv-SE" sz="1600" err="1">
                          <a:effectLst/>
                        </a:rPr>
                        <a:t>Flyglära</a:t>
                      </a:r>
                      <a:r>
                        <a:rPr lang="sv-SE" sz="1600" dirty="0">
                          <a:effectLst/>
                        </a:rPr>
                        <a:t>, Aerostatik</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10</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20</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638067718"/>
                  </a:ext>
                </a:extLst>
              </a:tr>
              <a:tr h="374283">
                <a:tc>
                  <a:txBody>
                    <a:bodyPr/>
                    <a:lstStyle/>
                    <a:p>
                      <a:pPr marR="240030">
                        <a:lnSpc>
                          <a:spcPct val="130000"/>
                        </a:lnSpc>
                        <a:spcBef>
                          <a:spcPts val="470"/>
                        </a:spcBef>
                        <a:spcAft>
                          <a:spcPts val="0"/>
                        </a:spcAft>
                      </a:pPr>
                      <a:r>
                        <a:rPr lang="sv-SE" sz="1600" dirty="0">
                          <a:effectLst/>
                        </a:rPr>
                        <a:t>Färdplanering och prestanda</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10</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20</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2118580230"/>
                  </a:ext>
                </a:extLst>
              </a:tr>
              <a:tr h="374283">
                <a:tc>
                  <a:txBody>
                    <a:bodyPr/>
                    <a:lstStyle/>
                    <a:p>
                      <a:pPr marR="240030">
                        <a:lnSpc>
                          <a:spcPct val="130000"/>
                        </a:lnSpc>
                        <a:spcBef>
                          <a:spcPts val="470"/>
                        </a:spcBef>
                        <a:spcAft>
                          <a:spcPts val="0"/>
                        </a:spcAft>
                      </a:pPr>
                      <a:r>
                        <a:rPr lang="sv-SE" sz="1600" dirty="0">
                          <a:effectLst/>
                        </a:rPr>
                        <a:t>Operativa förfaranden </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10</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20</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1472888054"/>
                  </a:ext>
                </a:extLst>
              </a:tr>
              <a:tr h="374283">
                <a:tc>
                  <a:txBody>
                    <a:bodyPr/>
                    <a:lstStyle/>
                    <a:p>
                      <a:pPr marR="240030">
                        <a:lnSpc>
                          <a:spcPct val="130000"/>
                        </a:lnSpc>
                        <a:spcBef>
                          <a:spcPts val="470"/>
                        </a:spcBef>
                        <a:spcAft>
                          <a:spcPts val="0"/>
                        </a:spcAft>
                      </a:pPr>
                      <a:r>
                        <a:rPr lang="sv-SE" sz="1600" dirty="0">
                          <a:effectLst/>
                        </a:rPr>
                        <a:t>Ballonglära inkl. bränslelära</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10</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20</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2542468130"/>
                  </a:ext>
                </a:extLst>
              </a:tr>
              <a:tr h="374283">
                <a:tc>
                  <a:txBody>
                    <a:bodyPr/>
                    <a:lstStyle/>
                    <a:p>
                      <a:pPr marR="240030">
                        <a:lnSpc>
                          <a:spcPct val="130000"/>
                        </a:lnSpc>
                        <a:spcBef>
                          <a:spcPts val="470"/>
                        </a:spcBef>
                        <a:spcAft>
                          <a:spcPts val="0"/>
                        </a:spcAft>
                      </a:pPr>
                      <a:endParaRPr lang="sv-SE" sz="1400" dirty="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endParaRPr lang="sv-SE" sz="1400" dirty="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endParaRPr lang="sv-SE" sz="1400" dirty="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932986081"/>
                  </a:ext>
                </a:extLst>
              </a:tr>
              <a:tr h="374283">
                <a:tc>
                  <a:txBody>
                    <a:bodyPr/>
                    <a:lstStyle/>
                    <a:p>
                      <a:pPr marR="240030">
                        <a:lnSpc>
                          <a:spcPct val="130000"/>
                        </a:lnSpc>
                        <a:spcBef>
                          <a:spcPts val="470"/>
                        </a:spcBef>
                        <a:spcAft>
                          <a:spcPts val="0"/>
                        </a:spcAft>
                      </a:pPr>
                      <a:r>
                        <a:rPr lang="sv-SE" sz="1600" dirty="0">
                          <a:effectLst/>
                        </a:rPr>
                        <a:t>Luftfartslagar, flygtrafikregler</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20</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40</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663544377"/>
                  </a:ext>
                </a:extLst>
              </a:tr>
              <a:tr h="374283">
                <a:tc>
                  <a:txBody>
                    <a:bodyPr/>
                    <a:lstStyle/>
                    <a:p>
                      <a:pPr marR="240030">
                        <a:lnSpc>
                          <a:spcPct val="130000"/>
                        </a:lnSpc>
                        <a:spcBef>
                          <a:spcPts val="470"/>
                        </a:spcBef>
                        <a:spcAft>
                          <a:spcPts val="0"/>
                        </a:spcAft>
                      </a:pPr>
                      <a:r>
                        <a:rPr lang="sv-SE" sz="1600" dirty="0">
                          <a:effectLst/>
                        </a:rPr>
                        <a:t>Meteorologi</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20</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40</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856089739"/>
                  </a:ext>
                </a:extLst>
              </a:tr>
              <a:tr h="374283">
                <a:tc>
                  <a:txBody>
                    <a:bodyPr/>
                    <a:lstStyle/>
                    <a:p>
                      <a:pPr marR="240030">
                        <a:lnSpc>
                          <a:spcPct val="130000"/>
                        </a:lnSpc>
                        <a:spcBef>
                          <a:spcPts val="470"/>
                        </a:spcBef>
                        <a:spcAft>
                          <a:spcPts val="0"/>
                        </a:spcAft>
                      </a:pPr>
                      <a:r>
                        <a:rPr lang="sv-SE" sz="1600" dirty="0">
                          <a:effectLst/>
                        </a:rPr>
                        <a:t>Navigation</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20</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75</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3378580504"/>
                  </a:ext>
                </a:extLst>
              </a:tr>
              <a:tr h="480711">
                <a:tc>
                  <a:txBody>
                    <a:bodyPr/>
                    <a:lstStyle/>
                    <a:p>
                      <a:pPr marR="240030">
                        <a:lnSpc>
                          <a:spcPct val="130000"/>
                        </a:lnSpc>
                        <a:spcBef>
                          <a:spcPts val="470"/>
                        </a:spcBef>
                        <a:spcAft>
                          <a:spcPts val="0"/>
                        </a:spcAft>
                      </a:pPr>
                      <a:r>
                        <a:rPr lang="sv-SE" sz="1600" dirty="0">
                          <a:effectLst/>
                        </a:rPr>
                        <a:t>Människans förutsättningar och begränsningar</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10</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20</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1287122139"/>
                  </a:ext>
                </a:extLst>
              </a:tr>
              <a:tr h="374283">
                <a:tc>
                  <a:txBody>
                    <a:bodyPr/>
                    <a:lstStyle/>
                    <a:p>
                      <a:pPr marR="240030">
                        <a:lnSpc>
                          <a:spcPct val="130000"/>
                        </a:lnSpc>
                        <a:spcBef>
                          <a:spcPts val="470"/>
                        </a:spcBef>
                        <a:spcAft>
                          <a:spcPts val="0"/>
                        </a:spcAft>
                      </a:pPr>
                      <a:r>
                        <a:rPr lang="sv-SE" sz="1600" dirty="0">
                          <a:effectLst/>
                        </a:rPr>
                        <a:t>Kommunikation</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10</a:t>
                      </a:r>
                      <a:endParaRPr lang="sv-SE" sz="1600">
                        <a:effectLst/>
                        <a:latin typeface="Arial"/>
                        <a:ea typeface="Arial" panose="020B0604020202020204" pitchFamily="34" charset="0"/>
                        <a:cs typeface="Times New Roman"/>
                      </a:endParaRPr>
                    </a:p>
                  </a:txBody>
                  <a:tcPr marL="68580" marR="68580" marT="0" marB="0"/>
                </a:tc>
                <a:tc>
                  <a:txBody>
                    <a:bodyPr/>
                    <a:lstStyle/>
                    <a:p>
                      <a:pPr marR="240030" algn="ctr">
                        <a:lnSpc>
                          <a:spcPct val="130000"/>
                        </a:lnSpc>
                        <a:spcBef>
                          <a:spcPts val="470"/>
                        </a:spcBef>
                        <a:spcAft>
                          <a:spcPts val="0"/>
                        </a:spcAft>
                      </a:pPr>
                      <a:r>
                        <a:rPr lang="sv-SE" sz="1600" dirty="0">
                          <a:effectLst/>
                        </a:rPr>
                        <a:t>20</a:t>
                      </a:r>
                      <a:endParaRPr lang="sv-SE" sz="1600">
                        <a:effectLst/>
                        <a:latin typeface="Arial"/>
                        <a:ea typeface="Arial" panose="020B0604020202020204" pitchFamily="34" charset="0"/>
                        <a:cs typeface="Times New Roman"/>
                      </a:endParaRPr>
                    </a:p>
                  </a:txBody>
                  <a:tcPr marL="68580" marR="68580" marT="0" marB="0"/>
                </a:tc>
                <a:extLst>
                  <a:ext uri="{0D108BD9-81ED-4DB2-BD59-A6C34878D82A}">
                    <a16:rowId xmlns:a16="http://schemas.microsoft.com/office/drawing/2014/main" val="3251418003"/>
                  </a:ext>
                </a:extLst>
              </a:tr>
            </a:tbl>
          </a:graphicData>
        </a:graphic>
      </p:graphicFrame>
    </p:spTree>
    <p:extLst>
      <p:ext uri="{BB962C8B-B14F-4D97-AF65-F5344CB8AC3E}">
        <p14:creationId xmlns:p14="http://schemas.microsoft.com/office/powerpoint/2010/main" val="2143263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A02492-F43A-43CE-A73A-F07EEE82043A}"/>
              </a:ext>
            </a:extLst>
          </p:cNvPr>
          <p:cNvSpPr>
            <a:spLocks noGrp="1"/>
          </p:cNvSpPr>
          <p:nvPr>
            <p:ph type="title"/>
          </p:nvPr>
        </p:nvSpPr>
        <p:spPr/>
        <p:txBody>
          <a:bodyPr/>
          <a:lstStyle/>
          <a:p>
            <a:r>
              <a:rPr lang="sv-SE" dirty="0"/>
              <a:t>Digitalt elevkort		</a:t>
            </a:r>
            <a:br>
              <a:rPr lang="sv-SE" dirty="0"/>
            </a:br>
            <a:r>
              <a:rPr lang="sv-SE" dirty="0"/>
              <a:t>SBF Flygskola DTO</a:t>
            </a:r>
          </a:p>
        </p:txBody>
      </p:sp>
      <p:sp>
        <p:nvSpPr>
          <p:cNvPr id="3" name="Platshållare för innehåll 2">
            <a:extLst>
              <a:ext uri="{FF2B5EF4-FFF2-40B4-BE49-F238E27FC236}">
                <a16:creationId xmlns:a16="http://schemas.microsoft.com/office/drawing/2014/main" id="{C70658D2-B022-49CC-9AE6-6F1B17B3F846}"/>
              </a:ext>
            </a:extLst>
          </p:cNvPr>
          <p:cNvSpPr>
            <a:spLocks noGrp="1"/>
          </p:cNvSpPr>
          <p:nvPr>
            <p:ph idx="1"/>
          </p:nvPr>
        </p:nvSpPr>
        <p:spPr/>
        <p:txBody>
          <a:bodyPr vert="horz" lIns="91440" tIns="45720" rIns="91440" bIns="45720" rtlCol="0" anchor="t">
            <a:normAutofit/>
          </a:bodyPr>
          <a:lstStyle/>
          <a:p>
            <a:r>
              <a:rPr lang="sv-SE">
                <a:ea typeface="+mn-lt"/>
                <a:cs typeface="+mn-lt"/>
                <a:hlinkClick r:id="rId2"/>
              </a:rPr>
              <a:t>https://elevkort.ballong.org</a:t>
            </a:r>
            <a:endParaRPr lang="sv-SE"/>
          </a:p>
        </p:txBody>
      </p:sp>
    </p:spTree>
    <p:extLst>
      <p:ext uri="{BB962C8B-B14F-4D97-AF65-F5344CB8AC3E}">
        <p14:creationId xmlns:p14="http://schemas.microsoft.com/office/powerpoint/2010/main" val="3666196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9A80C1-156C-4977-87C4-E868005F2B49}"/>
              </a:ext>
            </a:extLst>
          </p:cNvPr>
          <p:cNvSpPr>
            <a:spLocks noGrp="1"/>
          </p:cNvSpPr>
          <p:nvPr>
            <p:ph type="title"/>
          </p:nvPr>
        </p:nvSpPr>
        <p:spPr/>
        <p:txBody>
          <a:bodyPr>
            <a:normAutofit fontScale="90000"/>
          </a:bodyPr>
          <a:lstStyle/>
          <a:p>
            <a:r>
              <a:rPr lang="sv-SE" dirty="0"/>
              <a:t>BFCL.150 BPL</a:t>
            </a:r>
            <a:br>
              <a:rPr lang="sv-SE" dirty="0"/>
            </a:br>
            <a:r>
              <a:rPr lang="sv-SE" dirty="0"/>
              <a:t>Utökade befogenheter till annan grupp</a:t>
            </a:r>
          </a:p>
        </p:txBody>
      </p:sp>
      <p:sp>
        <p:nvSpPr>
          <p:cNvPr id="3" name="Platshållare för innehåll 2">
            <a:extLst>
              <a:ext uri="{FF2B5EF4-FFF2-40B4-BE49-F238E27FC236}">
                <a16:creationId xmlns:a16="http://schemas.microsoft.com/office/drawing/2014/main" id="{A9CA0835-68BF-4D09-9CAF-F25997F4500A}"/>
              </a:ext>
            </a:extLst>
          </p:cNvPr>
          <p:cNvSpPr>
            <a:spLocks noGrp="1"/>
          </p:cNvSpPr>
          <p:nvPr>
            <p:ph idx="1"/>
          </p:nvPr>
        </p:nvSpPr>
        <p:spPr>
          <a:xfrm>
            <a:off x="1960562" y="1714500"/>
            <a:ext cx="10173907" cy="4724400"/>
          </a:xfrm>
        </p:spPr>
        <p:txBody>
          <a:bodyPr vert="horz" lIns="91440" tIns="45720" rIns="91440" bIns="45720" rtlCol="0" anchor="t">
            <a:noAutofit/>
          </a:bodyPr>
          <a:lstStyle/>
          <a:p>
            <a:pPr marL="720090" indent="-360045" algn="just">
              <a:spcAft>
                <a:spcPts val="600"/>
              </a:spcAft>
            </a:pPr>
            <a:r>
              <a:rPr lang="en-US" sz="2400" b="0" i="0" dirty="0">
                <a:solidFill>
                  <a:srgbClr val="555555"/>
                </a:solidFill>
                <a:effectLst/>
                <a:latin typeface="Open Sans"/>
                <a:ea typeface="Open Sans"/>
                <a:cs typeface="Open Sans"/>
              </a:rPr>
              <a:t>1) two instruction flights with an FI(B) on a balloon of the relevant group;</a:t>
            </a:r>
          </a:p>
          <a:p>
            <a:pPr marL="720090" indent="-360045" algn="just">
              <a:spcAft>
                <a:spcPts val="600"/>
              </a:spcAft>
            </a:pPr>
            <a:endParaRPr lang="en-US" sz="2400" dirty="0">
              <a:solidFill>
                <a:srgbClr val="555555"/>
              </a:solidFill>
              <a:latin typeface="Open Sans"/>
              <a:ea typeface="Open Sans"/>
              <a:cs typeface="Open Sans"/>
            </a:endParaRPr>
          </a:p>
          <a:p>
            <a:pPr marL="720090" indent="-360045" algn="just">
              <a:spcAft>
                <a:spcPts val="600"/>
              </a:spcAft>
            </a:pPr>
            <a:r>
              <a:rPr lang="en-US" sz="2400" b="0" i="0" dirty="0">
                <a:solidFill>
                  <a:srgbClr val="555555"/>
                </a:solidFill>
                <a:effectLst/>
                <a:latin typeface="Open Sans"/>
                <a:ea typeface="Open Sans"/>
                <a:cs typeface="Open Sans"/>
              </a:rPr>
              <a:t>(2) the following amount of hours of flight time as PIC on balloons:</a:t>
            </a:r>
          </a:p>
          <a:p>
            <a:pPr marL="1080135" indent="-360045" algn="just">
              <a:spcAft>
                <a:spcPts val="600"/>
              </a:spcAft>
            </a:pPr>
            <a:r>
              <a:rPr lang="en-US" sz="2400" b="0" i="0" dirty="0">
                <a:solidFill>
                  <a:srgbClr val="555555"/>
                </a:solidFill>
                <a:effectLst/>
                <a:latin typeface="Open Sans"/>
                <a:ea typeface="Open Sans"/>
                <a:cs typeface="Open Sans"/>
              </a:rPr>
              <a:t>(i)  at least </a:t>
            </a:r>
            <a:r>
              <a:rPr lang="en-US" sz="2400" b="1" i="0" dirty="0">
                <a:solidFill>
                  <a:srgbClr val="555555"/>
                </a:solidFill>
                <a:effectLst/>
                <a:latin typeface="Open Sans"/>
                <a:ea typeface="Open Sans"/>
                <a:cs typeface="Open Sans"/>
              </a:rPr>
              <a:t>100</a:t>
            </a:r>
            <a:r>
              <a:rPr lang="en-US" sz="2400" b="0" i="0" dirty="0">
                <a:solidFill>
                  <a:srgbClr val="555555"/>
                </a:solidFill>
                <a:effectLst/>
                <a:latin typeface="Open Sans"/>
                <a:ea typeface="Open Sans"/>
                <a:cs typeface="Open Sans"/>
              </a:rPr>
              <a:t> hours, if privileges for group </a:t>
            </a:r>
            <a:r>
              <a:rPr lang="en-US" sz="2400" b="1" i="0" dirty="0">
                <a:solidFill>
                  <a:srgbClr val="555555"/>
                </a:solidFill>
                <a:effectLst/>
                <a:latin typeface="Open Sans"/>
                <a:ea typeface="Open Sans"/>
                <a:cs typeface="Open Sans"/>
              </a:rPr>
              <a:t>B</a:t>
            </a:r>
            <a:r>
              <a:rPr lang="en-US" sz="2400" b="0" i="0" dirty="0">
                <a:solidFill>
                  <a:srgbClr val="555555"/>
                </a:solidFill>
                <a:effectLst/>
                <a:latin typeface="Open Sans"/>
                <a:ea typeface="Open Sans"/>
                <a:cs typeface="Open Sans"/>
              </a:rPr>
              <a:t> balloons are sought;</a:t>
            </a:r>
          </a:p>
          <a:p>
            <a:pPr marL="1080135" indent="-360045" algn="just">
              <a:spcAft>
                <a:spcPts val="600"/>
              </a:spcAft>
            </a:pPr>
            <a:r>
              <a:rPr lang="en-US" sz="2400" b="0" i="0" dirty="0">
                <a:solidFill>
                  <a:srgbClr val="555555"/>
                </a:solidFill>
                <a:effectLst/>
                <a:latin typeface="Open Sans"/>
                <a:ea typeface="Open Sans"/>
                <a:cs typeface="Open Sans"/>
              </a:rPr>
              <a:t>(ii)  at least </a:t>
            </a:r>
            <a:r>
              <a:rPr lang="en-US" sz="2400" b="1" i="0" dirty="0">
                <a:solidFill>
                  <a:srgbClr val="555555"/>
                </a:solidFill>
                <a:effectLst/>
                <a:latin typeface="Open Sans"/>
                <a:ea typeface="Open Sans"/>
                <a:cs typeface="Open Sans"/>
              </a:rPr>
              <a:t>200</a:t>
            </a:r>
            <a:r>
              <a:rPr lang="en-US" sz="2400" b="0" i="0" dirty="0">
                <a:solidFill>
                  <a:srgbClr val="555555"/>
                </a:solidFill>
                <a:effectLst/>
                <a:latin typeface="Open Sans"/>
                <a:ea typeface="Open Sans"/>
                <a:cs typeface="Open Sans"/>
              </a:rPr>
              <a:t> hours, if privileges for group </a:t>
            </a:r>
            <a:r>
              <a:rPr lang="en-US" sz="2400" b="1" i="0" dirty="0">
                <a:solidFill>
                  <a:srgbClr val="555555"/>
                </a:solidFill>
                <a:effectLst/>
                <a:latin typeface="Open Sans"/>
                <a:ea typeface="Open Sans"/>
                <a:cs typeface="Open Sans"/>
              </a:rPr>
              <a:t>C</a:t>
            </a:r>
            <a:r>
              <a:rPr lang="en-US" sz="2400" b="0" i="0" dirty="0">
                <a:solidFill>
                  <a:srgbClr val="555555"/>
                </a:solidFill>
                <a:effectLst/>
                <a:latin typeface="Open Sans"/>
                <a:ea typeface="Open Sans"/>
                <a:cs typeface="Open Sans"/>
              </a:rPr>
              <a:t> balloons are sought;</a:t>
            </a:r>
          </a:p>
          <a:p>
            <a:pPr marL="1080135" indent="-360045" algn="just">
              <a:spcAft>
                <a:spcPts val="600"/>
              </a:spcAft>
            </a:pPr>
            <a:r>
              <a:rPr lang="en-US" sz="2400" b="0" i="0" dirty="0">
                <a:solidFill>
                  <a:srgbClr val="555555"/>
                </a:solidFill>
                <a:effectLst/>
                <a:latin typeface="Open Sans"/>
                <a:ea typeface="Open Sans"/>
                <a:cs typeface="Open Sans"/>
              </a:rPr>
              <a:t>(iii)  at least </a:t>
            </a:r>
            <a:r>
              <a:rPr lang="en-US" sz="2400" b="1" i="0" dirty="0">
                <a:solidFill>
                  <a:srgbClr val="555555"/>
                </a:solidFill>
                <a:effectLst/>
                <a:latin typeface="Open Sans"/>
                <a:ea typeface="Open Sans"/>
                <a:cs typeface="Open Sans"/>
              </a:rPr>
              <a:t>300</a:t>
            </a:r>
            <a:r>
              <a:rPr lang="en-US" sz="2400" b="0" i="0" dirty="0">
                <a:solidFill>
                  <a:srgbClr val="555555"/>
                </a:solidFill>
                <a:effectLst/>
                <a:latin typeface="Open Sans"/>
                <a:ea typeface="Open Sans"/>
                <a:cs typeface="Open Sans"/>
              </a:rPr>
              <a:t> hours, if privileges for group </a:t>
            </a:r>
            <a:r>
              <a:rPr lang="en-US" sz="2400" b="1" i="0" dirty="0">
                <a:solidFill>
                  <a:srgbClr val="555555"/>
                </a:solidFill>
                <a:effectLst/>
                <a:latin typeface="Open Sans"/>
                <a:ea typeface="Open Sans"/>
                <a:cs typeface="Open Sans"/>
              </a:rPr>
              <a:t>D</a:t>
            </a:r>
            <a:r>
              <a:rPr lang="en-US" sz="2400" b="0" i="0" dirty="0">
                <a:solidFill>
                  <a:srgbClr val="555555"/>
                </a:solidFill>
                <a:effectLst/>
                <a:latin typeface="Open Sans"/>
                <a:ea typeface="Open Sans"/>
                <a:cs typeface="Open Sans"/>
              </a:rPr>
              <a:t> balloons are sought</a:t>
            </a:r>
          </a:p>
          <a:p>
            <a:endParaRPr lang="sv-SE" dirty="0"/>
          </a:p>
        </p:txBody>
      </p:sp>
    </p:spTree>
    <p:extLst>
      <p:ext uri="{BB962C8B-B14F-4D97-AF65-F5344CB8AC3E}">
        <p14:creationId xmlns:p14="http://schemas.microsoft.com/office/powerpoint/2010/main" val="4012104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2C3D23-0DD4-4A7B-B8AC-CA5CBD948388}"/>
              </a:ext>
            </a:extLst>
          </p:cNvPr>
          <p:cNvSpPr>
            <a:spLocks noGrp="1"/>
          </p:cNvSpPr>
          <p:nvPr>
            <p:ph type="title"/>
          </p:nvPr>
        </p:nvSpPr>
        <p:spPr/>
        <p:txBody>
          <a:bodyPr/>
          <a:lstStyle/>
          <a:p>
            <a:r>
              <a:rPr lang="sv-SE" dirty="0"/>
              <a:t>Behörigheter</a:t>
            </a:r>
          </a:p>
        </p:txBody>
      </p:sp>
      <p:sp>
        <p:nvSpPr>
          <p:cNvPr id="3" name="Platshållare för innehåll 2">
            <a:extLst>
              <a:ext uri="{FF2B5EF4-FFF2-40B4-BE49-F238E27FC236}">
                <a16:creationId xmlns:a16="http://schemas.microsoft.com/office/drawing/2014/main" id="{FCF8B7A4-2DF5-4F3A-8491-33432C977A6C}"/>
              </a:ext>
            </a:extLst>
          </p:cNvPr>
          <p:cNvSpPr>
            <a:spLocks noGrp="1"/>
          </p:cNvSpPr>
          <p:nvPr>
            <p:ph idx="1"/>
          </p:nvPr>
        </p:nvSpPr>
        <p:spPr>
          <a:xfrm>
            <a:off x="1793684" y="1804416"/>
            <a:ext cx="10258108" cy="4724400"/>
          </a:xfrm>
        </p:spPr>
        <p:txBody>
          <a:bodyPr vert="horz" lIns="91440" tIns="45720" rIns="91440" bIns="45720" rtlCol="0" anchor="t">
            <a:normAutofit lnSpcReduction="10000"/>
          </a:bodyPr>
          <a:lstStyle/>
          <a:p>
            <a:r>
              <a:rPr lang="sv-SE" sz="2000" dirty="0"/>
              <a:t>Förankrad flygning 	ingår ej i </a:t>
            </a:r>
            <a:r>
              <a:rPr lang="sv-SE" sz="2000" dirty="0" err="1"/>
              <a:t>grundutb</a:t>
            </a:r>
            <a:r>
              <a:rPr lang="sv-SE" sz="2000" dirty="0"/>
              <a:t>. se särskild lektionsunderlag    		</a:t>
            </a:r>
            <a:r>
              <a:rPr lang="sv-SE" sz="1600" dirty="0"/>
              <a:t>BFCL.200</a:t>
            </a:r>
          </a:p>
          <a:p>
            <a:r>
              <a:rPr lang="sv-SE" sz="2000" dirty="0"/>
              <a:t>Mörkerflygning		utbildning via Flygskolan ( ingår ej i ordinarie utb. )	</a:t>
            </a:r>
            <a:r>
              <a:rPr lang="sv-SE" sz="1600" dirty="0"/>
              <a:t>BFCL.210</a:t>
            </a:r>
          </a:p>
          <a:p>
            <a:r>
              <a:rPr lang="sv-SE" sz="2000" dirty="0"/>
              <a:t>Kommersiell flygning 														</a:t>
            </a:r>
            <a:r>
              <a:rPr lang="sv-SE" sz="1600" dirty="0"/>
              <a:t>BFCL.215</a:t>
            </a:r>
          </a:p>
          <a:p>
            <a:pPr lvl="1"/>
            <a:r>
              <a:rPr lang="sv-SE" sz="1800" dirty="0"/>
              <a:t>18 år</a:t>
            </a:r>
          </a:p>
          <a:p>
            <a:pPr lvl="1"/>
            <a:r>
              <a:rPr lang="sv-SE" sz="1800" dirty="0"/>
              <a:t>50 timmar </a:t>
            </a:r>
            <a:r>
              <a:rPr lang="sv-SE" sz="1800" dirty="0" err="1"/>
              <a:t>inkl</a:t>
            </a:r>
            <a:r>
              <a:rPr lang="sv-SE" sz="1800" dirty="0"/>
              <a:t> 50 starter och landningar</a:t>
            </a:r>
          </a:p>
          <a:p>
            <a:pPr lvl="1"/>
            <a:r>
              <a:rPr lang="sv-SE" sz="1800" dirty="0"/>
              <a:t>Får endast flyga den klass och grupp som certifikatet anger</a:t>
            </a:r>
          </a:p>
          <a:p>
            <a:pPr lvl="1"/>
            <a:r>
              <a:rPr lang="sv-SE" sz="1800" dirty="0"/>
              <a:t>Skall ha gjort flygprov för relevant klass o grupp för en kontrollant FE( B )</a:t>
            </a:r>
          </a:p>
          <a:p>
            <a:pPr lvl="1"/>
            <a:endParaRPr lang="sv-SE" sz="1800" dirty="0"/>
          </a:p>
          <a:p>
            <a:r>
              <a:rPr lang="sv-SE" sz="2000" dirty="0"/>
              <a:t>Instruktör	 FI( B ) 			utbildning via Flygskolan  ( i </a:t>
            </a:r>
            <a:r>
              <a:rPr lang="sv-SE" sz="2000" dirty="0" err="1"/>
              <a:t>Träningsprog</a:t>
            </a:r>
            <a:r>
              <a:rPr lang="sv-SE" sz="2000" dirty="0"/>
              <a:t>. )</a:t>
            </a:r>
          </a:p>
          <a:p>
            <a:r>
              <a:rPr lang="sv-SE" sz="2000"/>
              <a:t>Kontrollant 	FE(B) 			utbildning via TS och flygskolan </a:t>
            </a:r>
          </a:p>
          <a:p>
            <a:endParaRPr lang="sv-SE" sz="2000" dirty="0"/>
          </a:p>
          <a:p>
            <a:r>
              <a:rPr lang="sv-SE" sz="2000" dirty="0"/>
              <a:t>Utbildning på varmluftskepp	utbildning via Flygskolan</a:t>
            </a:r>
          </a:p>
        </p:txBody>
      </p:sp>
    </p:spTree>
    <p:extLst>
      <p:ext uri="{BB962C8B-B14F-4D97-AF65-F5344CB8AC3E}">
        <p14:creationId xmlns:p14="http://schemas.microsoft.com/office/powerpoint/2010/main" val="3481963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3C6273-2EE0-478F-9819-D27C74DAB09E}"/>
              </a:ext>
            </a:extLst>
          </p:cNvPr>
          <p:cNvSpPr>
            <a:spLocks noGrp="1"/>
          </p:cNvSpPr>
          <p:nvPr>
            <p:ph type="title"/>
          </p:nvPr>
        </p:nvSpPr>
        <p:spPr/>
        <p:txBody>
          <a:bodyPr/>
          <a:lstStyle/>
          <a:p>
            <a:r>
              <a:rPr lang="sv-SE" dirty="0"/>
              <a:t>BFCL.160 BPL</a:t>
            </a:r>
          </a:p>
        </p:txBody>
      </p:sp>
      <p:sp>
        <p:nvSpPr>
          <p:cNvPr id="3" name="Platshållare för innehåll 2">
            <a:extLst>
              <a:ext uri="{FF2B5EF4-FFF2-40B4-BE49-F238E27FC236}">
                <a16:creationId xmlns:a16="http://schemas.microsoft.com/office/drawing/2014/main" id="{0B82BE7D-9337-4FE3-8604-CC90EA44C33F}"/>
              </a:ext>
            </a:extLst>
          </p:cNvPr>
          <p:cNvSpPr>
            <a:spLocks noGrp="1"/>
          </p:cNvSpPr>
          <p:nvPr>
            <p:ph idx="1"/>
          </p:nvPr>
        </p:nvSpPr>
        <p:spPr>
          <a:xfrm>
            <a:off x="1827212" y="1266825"/>
            <a:ext cx="9677400" cy="5434972"/>
          </a:xfrm>
        </p:spPr>
        <p:txBody>
          <a:bodyPr vert="horz" lIns="91440" tIns="45720" rIns="91440" bIns="45720" rtlCol="0" anchor="t">
            <a:normAutofit lnSpcReduction="10000"/>
          </a:bodyPr>
          <a:lstStyle/>
          <a:p>
            <a:pPr marL="360045" indent="-360045" algn="just">
              <a:spcAft>
                <a:spcPts val="600"/>
              </a:spcAft>
            </a:pPr>
            <a:r>
              <a:rPr lang="en-US" b="0" i="0" dirty="0">
                <a:solidFill>
                  <a:srgbClr val="555555"/>
                </a:solidFill>
                <a:effectLst/>
                <a:latin typeface="Open Sans"/>
                <a:ea typeface="Open Sans"/>
                <a:cs typeface="Open Sans"/>
              </a:rPr>
              <a:t>(</a:t>
            </a:r>
            <a:r>
              <a:rPr lang="en-US" sz="2400" b="0" i="0" dirty="0">
                <a:solidFill>
                  <a:srgbClr val="555555"/>
                </a:solidFill>
                <a:effectLst/>
                <a:latin typeface="Open Sans"/>
                <a:ea typeface="Open Sans"/>
                <a:cs typeface="Open Sans"/>
              </a:rPr>
              <a:t>a) A BPL holder shall only exercise the privileges of his or her </a:t>
            </a:r>
            <a:r>
              <a:rPr lang="en-US" sz="2400" b="0" i="0" err="1">
                <a:solidFill>
                  <a:srgbClr val="555555"/>
                </a:solidFill>
                <a:effectLst/>
                <a:latin typeface="Open Sans"/>
                <a:ea typeface="Open Sans"/>
                <a:cs typeface="Open Sans"/>
              </a:rPr>
              <a:t>licence</a:t>
            </a:r>
            <a:r>
              <a:rPr lang="en-US" sz="2400" b="0" i="0" dirty="0">
                <a:solidFill>
                  <a:srgbClr val="555555"/>
                </a:solidFill>
                <a:effectLst/>
                <a:latin typeface="Open Sans"/>
                <a:ea typeface="Open Sans"/>
                <a:cs typeface="Open Sans"/>
              </a:rPr>
              <a:t> if he or she has completed in the relevant balloon class:</a:t>
            </a:r>
          </a:p>
          <a:p>
            <a:pPr marL="720090" indent="-360045" algn="just">
              <a:spcAft>
                <a:spcPts val="600"/>
              </a:spcAft>
            </a:pPr>
            <a:r>
              <a:rPr lang="en-US" sz="2400" b="0" i="0" dirty="0">
                <a:solidFill>
                  <a:srgbClr val="555555"/>
                </a:solidFill>
                <a:effectLst/>
                <a:latin typeface="Open Sans"/>
                <a:ea typeface="Open Sans"/>
                <a:cs typeface="Open Sans"/>
              </a:rPr>
              <a:t>(1) either:</a:t>
            </a:r>
          </a:p>
          <a:p>
            <a:pPr marL="1080135" indent="-360045" algn="just">
              <a:spcAft>
                <a:spcPts val="600"/>
              </a:spcAft>
            </a:pPr>
            <a:r>
              <a:rPr lang="en-US" sz="2400" b="0" i="0" dirty="0">
                <a:solidFill>
                  <a:srgbClr val="555555"/>
                </a:solidFill>
                <a:effectLst/>
                <a:latin typeface="Open Sans"/>
                <a:ea typeface="Open Sans"/>
                <a:cs typeface="Open Sans"/>
              </a:rPr>
              <a:t>(i) within the last </a:t>
            </a:r>
            <a:r>
              <a:rPr lang="en-US" sz="2400" b="1" i="0" dirty="0">
                <a:solidFill>
                  <a:srgbClr val="555555"/>
                </a:solidFill>
                <a:effectLst/>
                <a:latin typeface="Open Sans"/>
                <a:ea typeface="Open Sans"/>
                <a:cs typeface="Open Sans"/>
              </a:rPr>
              <a:t>24</a:t>
            </a:r>
            <a:r>
              <a:rPr lang="en-US" sz="2400" b="0" i="0" dirty="0">
                <a:solidFill>
                  <a:srgbClr val="555555"/>
                </a:solidFill>
                <a:effectLst/>
                <a:latin typeface="Open Sans"/>
                <a:ea typeface="Open Sans"/>
                <a:cs typeface="Open Sans"/>
              </a:rPr>
              <a:t> months before the planned flight, at least </a:t>
            </a:r>
            <a:r>
              <a:rPr lang="en-US" sz="2400" b="1" i="0" dirty="0">
                <a:solidFill>
                  <a:srgbClr val="555555"/>
                </a:solidFill>
                <a:effectLst/>
                <a:latin typeface="Open Sans"/>
                <a:ea typeface="Open Sans"/>
                <a:cs typeface="Open Sans"/>
              </a:rPr>
              <a:t>six</a:t>
            </a:r>
            <a:r>
              <a:rPr lang="en-US" sz="2400" b="0" i="0" dirty="0">
                <a:solidFill>
                  <a:srgbClr val="555555"/>
                </a:solidFill>
                <a:effectLst/>
                <a:latin typeface="Open Sans"/>
                <a:ea typeface="Open Sans"/>
                <a:cs typeface="Open Sans"/>
              </a:rPr>
              <a:t> hours of flight time as PIC, including </a:t>
            </a:r>
            <a:r>
              <a:rPr lang="en-US" sz="2400" b="1" i="0" dirty="0">
                <a:solidFill>
                  <a:srgbClr val="555555"/>
                </a:solidFill>
                <a:effectLst/>
                <a:latin typeface="Open Sans"/>
                <a:ea typeface="Open Sans"/>
                <a:cs typeface="Open Sans"/>
              </a:rPr>
              <a:t>10</a:t>
            </a:r>
            <a:r>
              <a:rPr lang="en-US" sz="2400" b="0" i="0" dirty="0">
                <a:solidFill>
                  <a:srgbClr val="555555"/>
                </a:solidFill>
                <a:effectLst/>
                <a:latin typeface="Open Sans"/>
                <a:ea typeface="Open Sans"/>
                <a:cs typeface="Open Sans"/>
              </a:rPr>
              <a:t> take-offs and landings, as PIC </a:t>
            </a:r>
          </a:p>
          <a:p>
            <a:pPr marL="1080135" indent="-360045" algn="just">
              <a:spcAft>
                <a:spcPts val="600"/>
              </a:spcAft>
            </a:pPr>
            <a:r>
              <a:rPr lang="en-US" sz="2400" b="0" i="0" dirty="0">
                <a:solidFill>
                  <a:srgbClr val="555555"/>
                </a:solidFill>
                <a:effectLst/>
                <a:latin typeface="Open Sans"/>
                <a:ea typeface="Open Sans"/>
                <a:cs typeface="Open Sans"/>
              </a:rPr>
              <a:t>or flying dual or solo under the supervision of an FI(B); </a:t>
            </a:r>
          </a:p>
          <a:p>
            <a:pPr marL="720090" indent="0" algn="just">
              <a:spcAft>
                <a:spcPts val="600"/>
              </a:spcAft>
              <a:buNone/>
            </a:pPr>
            <a:r>
              <a:rPr lang="en-US" sz="2400" b="0" i="0" dirty="0">
                <a:solidFill>
                  <a:srgbClr val="555555"/>
                </a:solidFill>
                <a:effectLst/>
                <a:latin typeface="Open Sans"/>
                <a:ea typeface="Open Sans"/>
                <a:cs typeface="Open Sans"/>
              </a:rPr>
              <a:t>and</a:t>
            </a:r>
          </a:p>
          <a:p>
            <a:pPr marL="1080135" indent="-360045" algn="just">
              <a:spcAft>
                <a:spcPts val="600"/>
              </a:spcAft>
            </a:pPr>
            <a:r>
              <a:rPr lang="en-US" sz="2400" b="0" i="0" dirty="0">
                <a:solidFill>
                  <a:srgbClr val="555555"/>
                </a:solidFill>
                <a:effectLst/>
                <a:latin typeface="Open Sans"/>
                <a:ea typeface="Open Sans"/>
                <a:cs typeface="Open Sans"/>
              </a:rPr>
              <a:t>(ii) within the last 48 months before the planned flight, at least one training flight with an FI(B); or</a:t>
            </a:r>
          </a:p>
          <a:p>
            <a:pPr marL="720090" indent="-360045" algn="just">
              <a:spcAft>
                <a:spcPts val="600"/>
              </a:spcAft>
            </a:pPr>
            <a:r>
              <a:rPr lang="en-US" sz="2400" b="0" i="0" dirty="0">
                <a:solidFill>
                  <a:srgbClr val="555555"/>
                </a:solidFill>
                <a:effectLst/>
                <a:latin typeface="Open Sans"/>
                <a:ea typeface="Open Sans"/>
                <a:cs typeface="Open Sans"/>
              </a:rPr>
              <a:t>(2) within the last 24 months before the planned flight, a proficiency check</a:t>
            </a:r>
            <a:r>
              <a:rPr lang="en-US" sz="2400" dirty="0">
                <a:solidFill>
                  <a:srgbClr val="555555"/>
                </a:solidFill>
                <a:latin typeface="Open Sans"/>
                <a:ea typeface="Open Sans"/>
                <a:cs typeface="Open Sans"/>
              </a:rPr>
              <a:t> </a:t>
            </a:r>
          </a:p>
        </p:txBody>
      </p:sp>
    </p:spTree>
    <p:extLst>
      <p:ext uri="{BB962C8B-B14F-4D97-AF65-F5344CB8AC3E}">
        <p14:creationId xmlns:p14="http://schemas.microsoft.com/office/powerpoint/2010/main" val="3593683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A887D9-4042-4CC2-8DC1-9C75C737DDD4}"/>
              </a:ext>
            </a:extLst>
          </p:cNvPr>
          <p:cNvSpPr>
            <a:spLocks noGrp="1"/>
          </p:cNvSpPr>
          <p:nvPr>
            <p:ph type="title"/>
          </p:nvPr>
        </p:nvSpPr>
        <p:spPr/>
        <p:txBody>
          <a:bodyPr/>
          <a:lstStyle/>
          <a:p>
            <a:r>
              <a:rPr lang="sv-SE" dirty="0"/>
              <a:t>BOP.BAS.030   BOP.BAS.040</a:t>
            </a:r>
          </a:p>
        </p:txBody>
      </p:sp>
      <p:sp>
        <p:nvSpPr>
          <p:cNvPr id="3" name="Platshållare för innehåll 2">
            <a:extLst>
              <a:ext uri="{FF2B5EF4-FFF2-40B4-BE49-F238E27FC236}">
                <a16:creationId xmlns:a16="http://schemas.microsoft.com/office/drawing/2014/main" id="{47E19AF7-C751-4FBB-B641-9E5737D2406B}"/>
              </a:ext>
            </a:extLst>
          </p:cNvPr>
          <p:cNvSpPr>
            <a:spLocks noGrp="1"/>
          </p:cNvSpPr>
          <p:nvPr>
            <p:ph idx="1"/>
          </p:nvPr>
        </p:nvSpPr>
        <p:spPr>
          <a:xfrm>
            <a:off x="2293937" y="1409700"/>
            <a:ext cx="9210675" cy="4844422"/>
          </a:xfrm>
        </p:spPr>
        <p:txBody>
          <a:bodyPr vert="horz" lIns="91440" tIns="45720" rIns="91440" bIns="45720" rtlCol="0" anchor="t">
            <a:normAutofit/>
          </a:bodyPr>
          <a:lstStyle/>
          <a:p>
            <a:pPr algn="l">
              <a:spcAft>
                <a:spcPts val="600"/>
              </a:spcAft>
            </a:pPr>
            <a:r>
              <a:rPr lang="en-US" sz="2000" b="1" i="0" u="none" strike="noStrike" dirty="0">
                <a:solidFill>
                  <a:srgbClr val="555555"/>
                </a:solidFill>
                <a:effectLst/>
                <a:latin typeface="Open Sans"/>
                <a:ea typeface="Open Sans"/>
                <a:cs typeface="Open Sans"/>
              </a:rPr>
              <a:t>ALCOHOL CONSUMPTION</a:t>
            </a:r>
            <a:endParaRPr lang="en-US" sz="2000" b="0" i="0" dirty="0">
              <a:solidFill>
                <a:srgbClr val="555555"/>
              </a:solidFill>
              <a:effectLst/>
              <a:latin typeface="Open Sans"/>
              <a:ea typeface="Open Sans"/>
              <a:cs typeface="Open Sans"/>
            </a:endParaRPr>
          </a:p>
          <a:p>
            <a:pPr algn="l">
              <a:spcAft>
                <a:spcPts val="600"/>
              </a:spcAft>
            </a:pPr>
            <a:r>
              <a:rPr lang="en-US" sz="2000" b="0" i="0" dirty="0">
                <a:solidFill>
                  <a:srgbClr val="555555"/>
                </a:solidFill>
                <a:effectLst/>
                <a:latin typeface="Open Sans"/>
                <a:ea typeface="Open Sans"/>
                <a:cs typeface="Open Sans"/>
              </a:rPr>
              <a:t>The operator should issue instructions concerning the consumption of alcohol by the pilot-in-command and the crew members. The instructions should not be less restrictive than the following:</a:t>
            </a:r>
          </a:p>
          <a:p>
            <a:pPr marL="360045" indent="-360045" algn="just">
              <a:spcAft>
                <a:spcPts val="600"/>
              </a:spcAft>
            </a:pPr>
            <a:r>
              <a:rPr lang="en-US" sz="2000" b="0" i="0" dirty="0">
                <a:solidFill>
                  <a:srgbClr val="555555"/>
                </a:solidFill>
                <a:effectLst/>
                <a:latin typeface="Open Sans"/>
                <a:ea typeface="Open Sans"/>
                <a:cs typeface="Open Sans"/>
              </a:rPr>
              <a:t>(a) no alcohol should be consumed less than 8 hours prior to an operation;</a:t>
            </a:r>
          </a:p>
          <a:p>
            <a:pPr marL="360045" indent="-360045" algn="just">
              <a:spcAft>
                <a:spcPts val="600"/>
              </a:spcAft>
            </a:pPr>
            <a:r>
              <a:rPr lang="en-US" sz="2000" b="0" i="0" dirty="0">
                <a:solidFill>
                  <a:srgbClr val="555555"/>
                </a:solidFill>
                <a:effectLst/>
                <a:latin typeface="Open Sans"/>
                <a:ea typeface="Open Sans"/>
                <a:cs typeface="Open Sans"/>
              </a:rPr>
              <a:t>(b) the blood alcohol level should not exceed the lower of the national requirements or 0.2 grams of alcohol in 1 </a:t>
            </a:r>
            <a:r>
              <a:rPr lang="en-US" sz="2000" b="0" i="0" err="1">
                <a:solidFill>
                  <a:srgbClr val="555555"/>
                </a:solidFill>
                <a:effectLst/>
                <a:latin typeface="Open Sans"/>
                <a:ea typeface="Open Sans"/>
                <a:cs typeface="Open Sans"/>
              </a:rPr>
              <a:t>litre</a:t>
            </a:r>
            <a:r>
              <a:rPr lang="en-US" sz="2000" b="0" i="0" dirty="0">
                <a:solidFill>
                  <a:srgbClr val="555555"/>
                </a:solidFill>
                <a:effectLst/>
                <a:latin typeface="Open Sans"/>
                <a:ea typeface="Open Sans"/>
                <a:cs typeface="Open Sans"/>
              </a:rPr>
              <a:t> of blood at the start of an operation; and</a:t>
            </a:r>
          </a:p>
          <a:p>
            <a:pPr marL="360045" indent="-360045" algn="just">
              <a:spcAft>
                <a:spcPts val="600"/>
              </a:spcAft>
            </a:pPr>
            <a:r>
              <a:rPr lang="en-US" sz="2000" b="0" i="0" dirty="0">
                <a:solidFill>
                  <a:srgbClr val="555555"/>
                </a:solidFill>
                <a:effectLst/>
                <a:latin typeface="Open Sans"/>
                <a:ea typeface="Open Sans"/>
                <a:cs typeface="Open Sans"/>
              </a:rPr>
              <a:t>(c) no alcohol should be consumed during the operation</a:t>
            </a:r>
          </a:p>
          <a:p>
            <a:endParaRPr lang="sv-SE" dirty="0"/>
          </a:p>
        </p:txBody>
      </p:sp>
    </p:spTree>
    <p:extLst>
      <p:ext uri="{BB962C8B-B14F-4D97-AF65-F5344CB8AC3E}">
        <p14:creationId xmlns:p14="http://schemas.microsoft.com/office/powerpoint/2010/main" val="2676276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49D9B2-5C30-45B3-A632-BCC7BE66D9A8}"/>
              </a:ext>
            </a:extLst>
          </p:cNvPr>
          <p:cNvSpPr>
            <a:spLocks noGrp="1"/>
          </p:cNvSpPr>
          <p:nvPr>
            <p:ph type="title"/>
          </p:nvPr>
        </p:nvSpPr>
        <p:spPr/>
        <p:txBody>
          <a:bodyPr>
            <a:normAutofit/>
          </a:bodyPr>
          <a:lstStyle/>
          <a:p>
            <a:r>
              <a:rPr lang="sv-SE" sz="2400" dirty="0">
                <a:solidFill>
                  <a:srgbClr val="333333"/>
                </a:solidFill>
                <a:latin typeface="Source Sans Pro" panose="020B0503030403020204" pitchFamily="34" charset="0"/>
              </a:rPr>
              <a:t>Del-BFCL certifikaten inte kommer att ha någon giltighetstid och inte heller behörigheterna i certifikaten. </a:t>
            </a:r>
            <a:endParaRPr lang="sv-SE" sz="2400" dirty="0"/>
          </a:p>
        </p:txBody>
      </p:sp>
      <p:sp>
        <p:nvSpPr>
          <p:cNvPr id="3" name="Platshållare för innehåll 2">
            <a:extLst>
              <a:ext uri="{FF2B5EF4-FFF2-40B4-BE49-F238E27FC236}">
                <a16:creationId xmlns:a16="http://schemas.microsoft.com/office/drawing/2014/main" id="{C7376DF9-C2BE-42AC-BEC5-FD93645B0504}"/>
              </a:ext>
            </a:extLst>
          </p:cNvPr>
          <p:cNvSpPr>
            <a:spLocks noGrp="1"/>
          </p:cNvSpPr>
          <p:nvPr>
            <p:ph idx="1"/>
          </p:nvPr>
        </p:nvSpPr>
        <p:spPr>
          <a:xfrm>
            <a:off x="2589212" y="1695450"/>
            <a:ext cx="8915400" cy="4911097"/>
          </a:xfrm>
        </p:spPr>
        <p:txBody>
          <a:bodyPr vert="horz" lIns="91440" tIns="45720" rIns="91440" bIns="45720" rtlCol="0" anchor="t">
            <a:normAutofit lnSpcReduction="10000"/>
          </a:bodyPr>
          <a:lstStyle/>
          <a:p>
            <a:pPr algn="l"/>
            <a:r>
              <a:rPr lang="sv-SE" sz="2800" b="0" i="0" dirty="0">
                <a:solidFill>
                  <a:srgbClr val="333333"/>
                </a:solidFill>
                <a:effectLst/>
                <a:latin typeface="Source Sans Pro"/>
                <a:ea typeface="Source Sans Pro"/>
              </a:rPr>
              <a:t>Däremot är det </a:t>
            </a:r>
            <a:r>
              <a:rPr lang="sv-SE" sz="2800" b="1" i="0" dirty="0">
                <a:solidFill>
                  <a:srgbClr val="333333"/>
                </a:solidFill>
                <a:effectLst/>
                <a:latin typeface="Source Sans Pro"/>
                <a:ea typeface="Source Sans Pro"/>
              </a:rPr>
              <a:t>viktigt att komma ihåg att det är krav på aktuell erfarenhet för samtliga klasser, grupper och andra behörigheter</a:t>
            </a:r>
            <a:r>
              <a:rPr lang="sv-SE" sz="2800" b="0" i="0" dirty="0">
                <a:solidFill>
                  <a:srgbClr val="333333"/>
                </a:solidFill>
                <a:effectLst/>
                <a:latin typeface="Source Sans Pro"/>
                <a:ea typeface="Source Sans Pro"/>
              </a:rPr>
              <a:t>. Ni hittar alla krav på aktuell erfarenhet i kommissionens genomförandeförordning (EU) 2020/357.</a:t>
            </a:r>
            <a:endParaRPr lang="sv-SE"/>
          </a:p>
          <a:p>
            <a:pPr algn="l"/>
            <a:endParaRPr lang="sv-SE" sz="2800" b="0" i="0" dirty="0">
              <a:solidFill>
                <a:srgbClr val="333333"/>
              </a:solidFill>
              <a:effectLst/>
              <a:latin typeface="Source Sans Pro" panose="020B0503030403020204" pitchFamily="34" charset="0"/>
              <a:ea typeface="Source Sans Pro"/>
            </a:endParaRPr>
          </a:p>
          <a:p>
            <a:pPr algn="l"/>
            <a:r>
              <a:rPr lang="sv-SE" sz="2800" b="0" i="0" dirty="0">
                <a:solidFill>
                  <a:srgbClr val="333333"/>
                </a:solidFill>
                <a:effectLst/>
                <a:latin typeface="Source Sans Pro" panose="020B0503030403020204" pitchFamily="34" charset="0"/>
              </a:rPr>
              <a:t>BFCL.115 BPL – Befogenheter och villkor</a:t>
            </a:r>
            <a:endParaRPr lang="sv-SE" sz="2800" b="0" i="0" dirty="0">
              <a:solidFill>
                <a:srgbClr val="333333"/>
              </a:solidFill>
              <a:effectLst/>
              <a:latin typeface="Source Sans Pro" panose="020B0503030403020204" pitchFamily="34" charset="0"/>
              <a:ea typeface="Source Sans Pro"/>
            </a:endParaRPr>
          </a:p>
          <a:p>
            <a:pPr marL="400050" lvl="1" indent="0">
              <a:buNone/>
            </a:pPr>
            <a:r>
              <a:rPr lang="sv-SE" sz="2800" b="0" i="0" dirty="0">
                <a:solidFill>
                  <a:srgbClr val="333333"/>
                </a:solidFill>
                <a:effectLst/>
                <a:latin typeface="Source Sans Pro" panose="020B0503030403020204" pitchFamily="34" charset="0"/>
              </a:rPr>
              <a:t>c) BPL-innehavare får utöva BPL-befogenheter endast om de uppfyller tillämpliga krav på aktuell erfarenhet och endast om deras medicinska intyg, lämpligt för de befogenheter som utövas, är giltigt.</a:t>
            </a:r>
          </a:p>
          <a:p>
            <a:endParaRPr lang="sv-SE" dirty="0"/>
          </a:p>
        </p:txBody>
      </p:sp>
    </p:spTree>
    <p:extLst>
      <p:ext uri="{BB962C8B-B14F-4D97-AF65-F5344CB8AC3E}">
        <p14:creationId xmlns:p14="http://schemas.microsoft.com/office/powerpoint/2010/main" val="3451551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3961DE-9DAD-48C9-8685-6DA4F4D3F1FF}"/>
              </a:ext>
            </a:extLst>
          </p:cNvPr>
          <p:cNvSpPr>
            <a:spLocks noGrp="1"/>
          </p:cNvSpPr>
          <p:nvPr>
            <p:ph type="title"/>
          </p:nvPr>
        </p:nvSpPr>
        <p:spPr/>
        <p:txBody>
          <a:bodyPr/>
          <a:lstStyle/>
          <a:p>
            <a:r>
              <a:rPr lang="sv-SE" dirty="0"/>
              <a:t>Medical</a:t>
            </a:r>
          </a:p>
        </p:txBody>
      </p:sp>
      <p:sp>
        <p:nvSpPr>
          <p:cNvPr id="3" name="Platshållare för innehåll 2">
            <a:extLst>
              <a:ext uri="{FF2B5EF4-FFF2-40B4-BE49-F238E27FC236}">
                <a16:creationId xmlns:a16="http://schemas.microsoft.com/office/drawing/2014/main" id="{E1DEE532-9FAD-4680-8ABD-ABAF3F6AFFF1}"/>
              </a:ext>
            </a:extLst>
          </p:cNvPr>
          <p:cNvSpPr>
            <a:spLocks noGrp="1"/>
          </p:cNvSpPr>
          <p:nvPr>
            <p:ph idx="1"/>
          </p:nvPr>
        </p:nvSpPr>
        <p:spPr/>
        <p:txBody>
          <a:bodyPr vert="horz" lIns="91440" tIns="45720" rIns="91440" bIns="45720" rtlCol="0" anchor="t">
            <a:noAutofit/>
          </a:bodyPr>
          <a:lstStyle/>
          <a:p>
            <a:r>
              <a:rPr lang="sv-SE" sz="3200" b="0" i="0" dirty="0">
                <a:solidFill>
                  <a:srgbClr val="333333"/>
                </a:solidFill>
                <a:effectLst/>
                <a:latin typeface="Source Sans Pro"/>
                <a:ea typeface="Source Sans Pro"/>
              </a:rPr>
              <a:t>Innehavare av ett certifikat för segel- eller ballongflyg och som inte uppfyller kraven för ett medicinskt intyg klass 2 enligt Del MED i förordning (EU) nr 1178/2011 föreslås i stället ha medicinskt intyg för LAPL.</a:t>
            </a:r>
          </a:p>
          <a:p>
            <a:endParaRPr lang="sv-SE" sz="3200" dirty="0">
              <a:solidFill>
                <a:srgbClr val="333333"/>
              </a:solidFill>
              <a:latin typeface="Source Sans Pro" panose="020B0503030403020204" pitchFamily="34" charset="0"/>
              <a:ea typeface="Source Sans Pro"/>
            </a:endParaRPr>
          </a:p>
          <a:p>
            <a:r>
              <a:rPr lang="sv-SE" sz="3200" b="0" i="0" dirty="0">
                <a:solidFill>
                  <a:srgbClr val="333333"/>
                </a:solidFill>
                <a:effectLst/>
                <a:latin typeface="Source Sans Pro"/>
                <a:ea typeface="Source Sans Pro"/>
              </a:rPr>
              <a:t>LAPL	Max grupp A  ( max 120 ) och max 4 </a:t>
            </a:r>
            <a:r>
              <a:rPr lang="sv-SE" sz="3200" b="0" i="0" err="1">
                <a:solidFill>
                  <a:srgbClr val="333333"/>
                </a:solidFill>
                <a:effectLst/>
                <a:latin typeface="Source Sans Pro"/>
                <a:ea typeface="Source Sans Pro"/>
              </a:rPr>
              <a:t>pers</a:t>
            </a:r>
            <a:r>
              <a:rPr lang="sv-SE" sz="3200" b="0" i="0" dirty="0">
                <a:solidFill>
                  <a:srgbClr val="333333"/>
                </a:solidFill>
                <a:effectLst/>
                <a:latin typeface="Source Sans Pro"/>
                <a:ea typeface="Source Sans Pro"/>
              </a:rPr>
              <a:t> ombord, inte kommersiella flygningar</a:t>
            </a:r>
          </a:p>
          <a:p>
            <a:endParaRPr lang="sv-SE" dirty="0"/>
          </a:p>
        </p:txBody>
      </p:sp>
    </p:spTree>
    <p:extLst>
      <p:ext uri="{BB962C8B-B14F-4D97-AF65-F5344CB8AC3E}">
        <p14:creationId xmlns:p14="http://schemas.microsoft.com/office/powerpoint/2010/main" val="386652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A06FFF-5979-4A82-AF0D-0633C3BAC0FD}"/>
              </a:ext>
            </a:extLst>
          </p:cNvPr>
          <p:cNvSpPr>
            <a:spLocks noGrp="1"/>
          </p:cNvSpPr>
          <p:nvPr>
            <p:ph type="title"/>
          </p:nvPr>
        </p:nvSpPr>
        <p:spPr/>
        <p:txBody>
          <a:bodyPr/>
          <a:lstStyle/>
          <a:p>
            <a:r>
              <a:rPr lang="en-US" b="1" i="0" u="none" strike="noStrike" dirty="0">
                <a:solidFill>
                  <a:schemeClr val="tx1"/>
                </a:solidFill>
                <a:effectLst/>
                <a:latin typeface="Open Sans" panose="020B0606030504020204" pitchFamily="34" charset="0"/>
              </a:rPr>
              <a:t>BFCL.010  Classes and groups of balloons</a:t>
            </a:r>
            <a:endParaRPr lang="sv-SE" dirty="0">
              <a:solidFill>
                <a:schemeClr val="tx1"/>
              </a:solidFill>
            </a:endParaRPr>
          </a:p>
        </p:txBody>
      </p:sp>
      <p:sp>
        <p:nvSpPr>
          <p:cNvPr id="3" name="Platshållare för innehåll 2">
            <a:extLst>
              <a:ext uri="{FF2B5EF4-FFF2-40B4-BE49-F238E27FC236}">
                <a16:creationId xmlns:a16="http://schemas.microsoft.com/office/drawing/2014/main" id="{DC273FE6-C59E-40BB-B40B-2461343B2069}"/>
              </a:ext>
            </a:extLst>
          </p:cNvPr>
          <p:cNvSpPr>
            <a:spLocks noGrp="1"/>
          </p:cNvSpPr>
          <p:nvPr>
            <p:ph idx="1"/>
          </p:nvPr>
        </p:nvSpPr>
        <p:spPr>
          <a:xfrm>
            <a:off x="2368296" y="1819656"/>
            <a:ext cx="9823704" cy="4782312"/>
          </a:xfrm>
        </p:spPr>
        <p:txBody>
          <a:bodyPr vert="horz" lIns="91440" tIns="45720" rIns="91440" bIns="45720" rtlCol="0" anchor="t">
            <a:normAutofit/>
          </a:bodyPr>
          <a:lstStyle/>
          <a:p>
            <a:pPr marL="360045" indent="-360045" algn="just">
              <a:spcAft>
                <a:spcPts val="600"/>
              </a:spcAft>
            </a:pPr>
            <a:r>
              <a:rPr lang="en-US" sz="2400" b="0" i="0" dirty="0">
                <a:solidFill>
                  <a:srgbClr val="555555"/>
                </a:solidFill>
                <a:effectLst/>
                <a:latin typeface="Open Sans"/>
                <a:ea typeface="Open Sans"/>
                <a:cs typeface="Open Sans"/>
              </a:rPr>
              <a:t>a)  “hot-air balloon” class:</a:t>
            </a:r>
          </a:p>
          <a:p>
            <a:pPr marL="360045" indent="-360045" algn="just">
              <a:spcAft>
                <a:spcPts val="600"/>
              </a:spcAft>
            </a:pPr>
            <a:r>
              <a:rPr lang="en-US" sz="2400" b="0" i="0" dirty="0">
                <a:solidFill>
                  <a:srgbClr val="555555"/>
                </a:solidFill>
                <a:effectLst/>
                <a:latin typeface="Open Sans"/>
                <a:ea typeface="Open Sans"/>
                <a:cs typeface="Open Sans"/>
              </a:rPr>
              <a:t>(b)  “gas balloon” class;</a:t>
            </a:r>
          </a:p>
          <a:p>
            <a:pPr marL="360045" indent="-360045" algn="just">
              <a:spcAft>
                <a:spcPts val="600"/>
              </a:spcAft>
            </a:pPr>
            <a:r>
              <a:rPr lang="en-US" sz="2400" b="0" i="0" dirty="0">
                <a:solidFill>
                  <a:srgbClr val="555555"/>
                </a:solidFill>
                <a:effectLst/>
                <a:latin typeface="Open Sans"/>
                <a:ea typeface="Open Sans"/>
                <a:cs typeface="Open Sans"/>
              </a:rPr>
              <a:t>(c)  “mixed balloon” class;</a:t>
            </a:r>
          </a:p>
          <a:p>
            <a:pPr marL="360045" indent="-360045" algn="just">
              <a:spcAft>
                <a:spcPts val="600"/>
              </a:spcAft>
            </a:pPr>
            <a:r>
              <a:rPr lang="en-US" sz="2400" b="0" i="0" dirty="0">
                <a:solidFill>
                  <a:srgbClr val="555555"/>
                </a:solidFill>
                <a:effectLst/>
                <a:latin typeface="Open Sans"/>
                <a:ea typeface="Open Sans"/>
                <a:cs typeface="Open Sans"/>
              </a:rPr>
              <a:t>(d)  “hot-air airship” class.</a:t>
            </a:r>
          </a:p>
          <a:p>
            <a:endParaRPr lang="sv-SE" dirty="0"/>
          </a:p>
          <a:p>
            <a:endParaRPr lang="sv-SE" dirty="0"/>
          </a:p>
          <a:p>
            <a:r>
              <a:rPr lang="en-US" sz="1800" b="1" i="0" u="none" strike="noStrike" cap="small" dirty="0">
                <a:solidFill>
                  <a:srgbClr val="1C5893"/>
                </a:solidFill>
                <a:effectLst/>
                <a:latin typeface="Open Sans" panose="020B0606030504020204" pitchFamily="34" charset="0"/>
              </a:rPr>
              <a:t>BALLOONS FLIGHT CREW LICENSING (Part-BFCL)</a:t>
            </a:r>
            <a:endParaRPr lang="en-US" sz="1800" b="1" i="0" cap="small" dirty="0">
              <a:solidFill>
                <a:srgbClr val="1C5893"/>
              </a:solidFill>
              <a:effectLst/>
              <a:latin typeface="Open Sans" panose="020B0606030504020204" pitchFamily="34" charset="0"/>
            </a:endParaRPr>
          </a:p>
          <a:p>
            <a:endParaRPr lang="sv-SE" dirty="0"/>
          </a:p>
          <a:p>
            <a:r>
              <a:rPr lang="sv-SE" dirty="0" err="1"/>
              <a:t>Easy</a:t>
            </a:r>
            <a:r>
              <a:rPr lang="sv-SE" dirty="0"/>
              <a:t> Access </a:t>
            </a:r>
            <a:r>
              <a:rPr lang="sv-SE" dirty="0" err="1"/>
              <a:t>Rules</a:t>
            </a:r>
            <a:r>
              <a:rPr lang="sv-SE" dirty="0"/>
              <a:t> for Balloons</a:t>
            </a:r>
          </a:p>
          <a:p>
            <a:r>
              <a:rPr lang="en-US" dirty="0">
                <a:hlinkClick r:id="rId2"/>
              </a:rPr>
              <a:t>Easy Access Rules for Balloons - Revision from September 2020 | EASA (europa.eu)</a:t>
            </a:r>
            <a:endParaRPr lang="sv-SE" dirty="0"/>
          </a:p>
        </p:txBody>
      </p:sp>
    </p:spTree>
    <p:extLst>
      <p:ext uri="{BB962C8B-B14F-4D97-AF65-F5344CB8AC3E}">
        <p14:creationId xmlns:p14="http://schemas.microsoft.com/office/powerpoint/2010/main" val="3424878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7492F2-EA66-4429-9AD0-0B82855941CF}"/>
              </a:ext>
            </a:extLst>
          </p:cNvPr>
          <p:cNvSpPr>
            <a:spLocks noGrp="1"/>
          </p:cNvSpPr>
          <p:nvPr>
            <p:ph type="title"/>
          </p:nvPr>
        </p:nvSpPr>
        <p:spPr/>
        <p:txBody>
          <a:bodyPr/>
          <a:lstStyle/>
          <a:p>
            <a:r>
              <a:rPr lang="en-US" b="0" i="0" dirty="0">
                <a:solidFill>
                  <a:srgbClr val="555555"/>
                </a:solidFill>
                <a:effectLst/>
                <a:latin typeface="Open Sans" panose="020B0606030504020204" pitchFamily="34" charset="0"/>
              </a:rPr>
              <a:t>a)  “hot-air balloon” class</a:t>
            </a:r>
            <a:endParaRPr lang="sv-SE" dirty="0"/>
          </a:p>
        </p:txBody>
      </p:sp>
      <p:sp>
        <p:nvSpPr>
          <p:cNvPr id="3" name="Platshållare för innehåll 2">
            <a:extLst>
              <a:ext uri="{FF2B5EF4-FFF2-40B4-BE49-F238E27FC236}">
                <a16:creationId xmlns:a16="http://schemas.microsoft.com/office/drawing/2014/main" id="{43955EB7-4C5F-405D-A839-92DB804833D4}"/>
              </a:ext>
            </a:extLst>
          </p:cNvPr>
          <p:cNvSpPr>
            <a:spLocks noGrp="1"/>
          </p:cNvSpPr>
          <p:nvPr>
            <p:ph idx="1"/>
          </p:nvPr>
        </p:nvSpPr>
        <p:spPr>
          <a:xfrm>
            <a:off x="1892808" y="1737360"/>
            <a:ext cx="10232136" cy="5056632"/>
          </a:xfrm>
        </p:spPr>
        <p:txBody>
          <a:bodyPr>
            <a:normAutofit fontScale="92500" lnSpcReduction="10000"/>
          </a:bodyPr>
          <a:lstStyle/>
          <a:p>
            <a:pPr marL="720090" indent="-360045" algn="just">
              <a:spcAft>
                <a:spcPts val="600"/>
              </a:spcAft>
            </a:pPr>
            <a:r>
              <a:rPr lang="en-US" sz="2400" b="0" i="0" dirty="0">
                <a:solidFill>
                  <a:srgbClr val="555555"/>
                </a:solidFill>
                <a:effectLst/>
                <a:latin typeface="Open Sans" panose="020B0606030504020204" pitchFamily="34" charset="0"/>
              </a:rPr>
              <a:t>(1)  group A: envelope capacity </a:t>
            </a:r>
          </a:p>
          <a:p>
            <a:pPr marL="1120140" lvl="1" indent="-360045" algn="just">
              <a:spcAft>
                <a:spcPts val="600"/>
              </a:spcAft>
            </a:pPr>
            <a:r>
              <a:rPr lang="en-US" sz="2400" b="0" i="0" dirty="0">
                <a:solidFill>
                  <a:srgbClr val="555555"/>
                </a:solidFill>
                <a:effectLst/>
                <a:latin typeface="Open Sans" panose="020B0606030504020204" pitchFamily="34" charset="0"/>
              </a:rPr>
              <a:t>up to 3 400 m</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 (120 069 ft</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a:t>
            </a:r>
          </a:p>
          <a:p>
            <a:pPr marL="760095" lvl="1" indent="0" algn="just">
              <a:spcAft>
                <a:spcPts val="600"/>
              </a:spcAft>
              <a:buNone/>
            </a:pPr>
            <a:endParaRPr lang="en-US" sz="1000" b="0" i="0" dirty="0">
              <a:solidFill>
                <a:srgbClr val="555555"/>
              </a:solidFill>
              <a:effectLst/>
              <a:latin typeface="Open Sans" panose="020B0606030504020204" pitchFamily="34" charset="0"/>
            </a:endParaRPr>
          </a:p>
          <a:p>
            <a:pPr marL="720090" indent="-360045" algn="just">
              <a:spcAft>
                <a:spcPts val="600"/>
              </a:spcAft>
            </a:pPr>
            <a:r>
              <a:rPr lang="en-US" sz="2400" b="0" i="0" dirty="0">
                <a:solidFill>
                  <a:srgbClr val="555555"/>
                </a:solidFill>
                <a:effectLst/>
                <a:latin typeface="Open Sans" panose="020B0606030504020204" pitchFamily="34" charset="0"/>
              </a:rPr>
              <a:t>(2)  group B: envelope capacity </a:t>
            </a:r>
          </a:p>
          <a:p>
            <a:pPr marL="1120140" lvl="1" indent="-360045" algn="just">
              <a:spcAft>
                <a:spcPts val="600"/>
              </a:spcAft>
            </a:pPr>
            <a:r>
              <a:rPr lang="en-US" sz="2400" b="0" i="0" dirty="0">
                <a:solidFill>
                  <a:srgbClr val="555555"/>
                </a:solidFill>
                <a:effectLst/>
                <a:latin typeface="Open Sans" panose="020B0606030504020204" pitchFamily="34" charset="0"/>
              </a:rPr>
              <a:t>between 3 401 m</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 (120 070 ft</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 and 6 000 m</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 (211 888 ft</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a:t>
            </a:r>
          </a:p>
          <a:p>
            <a:pPr marL="1120140" lvl="1" indent="-360045" algn="just">
              <a:spcAft>
                <a:spcPts val="600"/>
              </a:spcAft>
            </a:pPr>
            <a:endParaRPr lang="en-US" sz="1100" b="0" i="0" dirty="0">
              <a:solidFill>
                <a:srgbClr val="555555"/>
              </a:solidFill>
              <a:effectLst/>
              <a:latin typeface="Open Sans" panose="020B0606030504020204" pitchFamily="34" charset="0"/>
            </a:endParaRPr>
          </a:p>
          <a:p>
            <a:pPr marL="720090" indent="-360045" algn="just">
              <a:spcAft>
                <a:spcPts val="600"/>
              </a:spcAft>
            </a:pPr>
            <a:r>
              <a:rPr lang="en-US" sz="2400" b="0" i="0" dirty="0">
                <a:solidFill>
                  <a:srgbClr val="555555"/>
                </a:solidFill>
                <a:effectLst/>
                <a:latin typeface="Open Sans" panose="020B0606030504020204" pitchFamily="34" charset="0"/>
              </a:rPr>
              <a:t>(3)  group C: envelope capacity </a:t>
            </a:r>
          </a:p>
          <a:p>
            <a:pPr marL="1120140" lvl="1" indent="-360045" algn="just">
              <a:spcAft>
                <a:spcPts val="600"/>
              </a:spcAft>
            </a:pPr>
            <a:r>
              <a:rPr lang="en-US" sz="2400" b="0" i="0" dirty="0">
                <a:solidFill>
                  <a:srgbClr val="555555"/>
                </a:solidFill>
                <a:effectLst/>
                <a:latin typeface="Open Sans" panose="020B0606030504020204" pitchFamily="34" charset="0"/>
              </a:rPr>
              <a:t>between 6 001 m</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 (211 889 ft</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 and 10 500 m</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 (370 804 ft</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a:t>
            </a:r>
          </a:p>
          <a:p>
            <a:pPr marL="1120140" lvl="1" indent="-360045" algn="just">
              <a:spcAft>
                <a:spcPts val="600"/>
              </a:spcAft>
            </a:pPr>
            <a:endParaRPr lang="en-US" sz="1100" b="0" i="0" dirty="0">
              <a:solidFill>
                <a:srgbClr val="555555"/>
              </a:solidFill>
              <a:effectLst/>
              <a:latin typeface="Open Sans" panose="020B0606030504020204" pitchFamily="34" charset="0"/>
            </a:endParaRPr>
          </a:p>
          <a:p>
            <a:pPr marL="720090" indent="-360045" algn="just">
              <a:spcAft>
                <a:spcPts val="600"/>
              </a:spcAft>
            </a:pPr>
            <a:r>
              <a:rPr lang="en-US" sz="2400" b="0" i="0" dirty="0">
                <a:solidFill>
                  <a:srgbClr val="555555"/>
                </a:solidFill>
                <a:effectLst/>
                <a:latin typeface="Open Sans" panose="020B0606030504020204" pitchFamily="34" charset="0"/>
              </a:rPr>
              <a:t>(4)  group D: envelope capacity </a:t>
            </a:r>
          </a:p>
          <a:p>
            <a:pPr marL="1120140" lvl="1" indent="-360045" algn="just">
              <a:spcAft>
                <a:spcPts val="600"/>
              </a:spcAft>
            </a:pPr>
            <a:r>
              <a:rPr lang="en-US" sz="2400" b="0" i="0" dirty="0">
                <a:solidFill>
                  <a:srgbClr val="555555"/>
                </a:solidFill>
                <a:effectLst/>
                <a:latin typeface="Open Sans" panose="020B0606030504020204" pitchFamily="34" charset="0"/>
              </a:rPr>
              <a:t>of more than 10 500 m</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 (370 804 ft</a:t>
            </a:r>
            <a:r>
              <a:rPr lang="en-US" sz="2400" b="0" i="0" baseline="30000" dirty="0">
                <a:solidFill>
                  <a:srgbClr val="555555"/>
                </a:solidFill>
                <a:effectLst/>
                <a:latin typeface="Open Sans" panose="020B0606030504020204" pitchFamily="34" charset="0"/>
              </a:rPr>
              <a:t>3</a:t>
            </a:r>
            <a:r>
              <a:rPr lang="en-US" sz="2400" b="0" i="0" dirty="0">
                <a:solidFill>
                  <a:srgbClr val="555555"/>
                </a:solidFill>
                <a:effectLst/>
                <a:latin typeface="Open Sans" panose="020B0606030504020204" pitchFamily="34" charset="0"/>
              </a:rPr>
              <a:t>);</a:t>
            </a:r>
          </a:p>
          <a:p>
            <a:endParaRPr lang="sv-SE" dirty="0"/>
          </a:p>
        </p:txBody>
      </p:sp>
    </p:spTree>
    <p:extLst>
      <p:ext uri="{BB962C8B-B14F-4D97-AF65-F5344CB8AC3E}">
        <p14:creationId xmlns:p14="http://schemas.microsoft.com/office/powerpoint/2010/main" val="3293257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899F9E-D1B5-4A22-83B6-2BC514EB5C83}"/>
              </a:ext>
            </a:extLst>
          </p:cNvPr>
          <p:cNvSpPr>
            <a:spLocks noGrp="1"/>
          </p:cNvSpPr>
          <p:nvPr>
            <p:ph type="title"/>
          </p:nvPr>
        </p:nvSpPr>
        <p:spPr/>
        <p:txBody>
          <a:bodyPr/>
          <a:lstStyle/>
          <a:p>
            <a:r>
              <a:rPr lang="en-US" b="1" i="0" u="none" strike="noStrike" dirty="0">
                <a:solidFill>
                  <a:schemeClr val="tx1"/>
                </a:solidFill>
                <a:effectLst/>
                <a:latin typeface="Open Sans" panose="020B0606030504020204" pitchFamily="34" charset="0"/>
              </a:rPr>
              <a:t>BFCL.045  Obligation to carry and present documents</a:t>
            </a:r>
            <a:endParaRPr lang="sv-SE" dirty="0">
              <a:solidFill>
                <a:schemeClr val="tx1"/>
              </a:solidFill>
            </a:endParaRPr>
          </a:p>
        </p:txBody>
      </p:sp>
      <p:sp>
        <p:nvSpPr>
          <p:cNvPr id="3" name="Platshållare för innehåll 2">
            <a:extLst>
              <a:ext uri="{FF2B5EF4-FFF2-40B4-BE49-F238E27FC236}">
                <a16:creationId xmlns:a16="http://schemas.microsoft.com/office/drawing/2014/main" id="{172D545C-6C89-4821-9C6D-7D75F945D4FB}"/>
              </a:ext>
            </a:extLst>
          </p:cNvPr>
          <p:cNvSpPr>
            <a:spLocks noGrp="1"/>
          </p:cNvSpPr>
          <p:nvPr>
            <p:ph idx="1"/>
          </p:nvPr>
        </p:nvSpPr>
        <p:spPr/>
        <p:txBody>
          <a:bodyPr>
            <a:normAutofit fontScale="77500" lnSpcReduction="20000"/>
          </a:bodyPr>
          <a:lstStyle/>
          <a:p>
            <a:pPr marL="360045" indent="-360045" algn="just">
              <a:spcAft>
                <a:spcPts val="600"/>
              </a:spcAft>
            </a:pPr>
            <a:r>
              <a:rPr lang="en-US" b="0" i="0" dirty="0">
                <a:solidFill>
                  <a:srgbClr val="555555"/>
                </a:solidFill>
                <a:effectLst/>
                <a:latin typeface="Open Sans" panose="020B0606030504020204" pitchFamily="34" charset="0"/>
              </a:rPr>
              <a:t>(a) When exercising the privileges of BPL </a:t>
            </a:r>
            <a:r>
              <a:rPr lang="en-US" b="0" i="0" dirty="0" err="1">
                <a:solidFill>
                  <a:srgbClr val="555555"/>
                </a:solidFill>
                <a:effectLst/>
                <a:latin typeface="Open Sans" panose="020B0606030504020204" pitchFamily="34" charset="0"/>
              </a:rPr>
              <a:t>licence</a:t>
            </a:r>
            <a:r>
              <a:rPr lang="en-US" b="0" i="0" dirty="0">
                <a:solidFill>
                  <a:srgbClr val="555555"/>
                </a:solidFill>
                <a:effectLst/>
                <a:latin typeface="Open Sans" panose="020B0606030504020204" pitchFamily="34" charset="0"/>
              </a:rPr>
              <a:t>, BPL holders shall carry all of the following:</a:t>
            </a:r>
          </a:p>
          <a:p>
            <a:pPr marL="720090" indent="-360045" algn="just">
              <a:spcAft>
                <a:spcPts val="600"/>
              </a:spcAft>
            </a:pPr>
            <a:r>
              <a:rPr lang="en-US" b="0" i="0" dirty="0">
                <a:solidFill>
                  <a:srgbClr val="555555"/>
                </a:solidFill>
                <a:effectLst/>
                <a:latin typeface="Open Sans" panose="020B0606030504020204" pitchFamily="34" charset="0"/>
              </a:rPr>
              <a:t>(1) a valid BPL;</a:t>
            </a:r>
          </a:p>
          <a:p>
            <a:pPr marL="720090" indent="-360045" algn="just">
              <a:spcAft>
                <a:spcPts val="600"/>
              </a:spcAft>
            </a:pPr>
            <a:r>
              <a:rPr lang="en-US" b="0" i="0" dirty="0">
                <a:solidFill>
                  <a:srgbClr val="555555"/>
                </a:solidFill>
                <a:effectLst/>
                <a:latin typeface="Open Sans" panose="020B0606030504020204" pitchFamily="34" charset="0"/>
              </a:rPr>
              <a:t>(2) a valid medical certificate;</a:t>
            </a:r>
          </a:p>
          <a:p>
            <a:pPr marL="720090" indent="-360045" algn="just">
              <a:spcAft>
                <a:spcPts val="600"/>
              </a:spcAft>
            </a:pPr>
            <a:r>
              <a:rPr lang="en-US" b="0" i="0" dirty="0">
                <a:solidFill>
                  <a:srgbClr val="555555"/>
                </a:solidFill>
                <a:effectLst/>
                <a:latin typeface="Open Sans" panose="020B0606030504020204" pitchFamily="34" charset="0"/>
              </a:rPr>
              <a:t>(3) a personal identification document containing his or her photo;</a:t>
            </a:r>
          </a:p>
          <a:p>
            <a:pPr marL="720090" indent="-360045" algn="just">
              <a:spcAft>
                <a:spcPts val="600"/>
              </a:spcAft>
            </a:pPr>
            <a:r>
              <a:rPr lang="en-US" b="0" i="0" dirty="0">
                <a:solidFill>
                  <a:srgbClr val="555555"/>
                </a:solidFill>
                <a:effectLst/>
                <a:latin typeface="Open Sans" panose="020B0606030504020204" pitchFamily="34" charset="0"/>
              </a:rPr>
              <a:t>(4) sufficient logbook data to demonstrate compliance with the requirements of this Annex.</a:t>
            </a:r>
          </a:p>
          <a:p>
            <a:pPr marL="360045" indent="-360045" algn="just">
              <a:spcAft>
                <a:spcPts val="600"/>
              </a:spcAft>
            </a:pPr>
            <a:r>
              <a:rPr lang="en-US" b="0" i="0" dirty="0">
                <a:solidFill>
                  <a:srgbClr val="555555"/>
                </a:solidFill>
                <a:effectLst/>
                <a:latin typeface="Open Sans" panose="020B0606030504020204" pitchFamily="34" charset="0"/>
              </a:rPr>
              <a:t>(b) Student pilots shall carry on all solo flights:</a:t>
            </a:r>
          </a:p>
          <a:p>
            <a:pPr marL="720090" indent="-360045" algn="just">
              <a:spcAft>
                <a:spcPts val="600"/>
              </a:spcAft>
            </a:pPr>
            <a:r>
              <a:rPr lang="en-US" b="0" i="0" dirty="0">
                <a:solidFill>
                  <a:srgbClr val="555555"/>
                </a:solidFill>
                <a:effectLst/>
                <a:latin typeface="Open Sans" panose="020B0606030504020204" pitchFamily="34" charset="0"/>
              </a:rPr>
              <a:t>(1) the documents as specified in paragraphs (a)(2) and (a)(3); and</a:t>
            </a:r>
          </a:p>
          <a:p>
            <a:pPr marL="720090" indent="-360045" algn="just">
              <a:spcAft>
                <a:spcPts val="600"/>
              </a:spcAft>
            </a:pPr>
            <a:r>
              <a:rPr lang="en-US" b="0" i="0" dirty="0">
                <a:solidFill>
                  <a:srgbClr val="555555"/>
                </a:solidFill>
                <a:effectLst/>
                <a:latin typeface="Open Sans" panose="020B0606030504020204" pitchFamily="34" charset="0"/>
              </a:rPr>
              <a:t>(2) evidence of the </a:t>
            </a:r>
            <a:r>
              <a:rPr lang="en-US" b="0" i="0" dirty="0" err="1">
                <a:solidFill>
                  <a:srgbClr val="555555"/>
                </a:solidFill>
                <a:effectLst/>
                <a:latin typeface="Open Sans" panose="020B0606030504020204" pitchFamily="34" charset="0"/>
              </a:rPr>
              <a:t>authorisation</a:t>
            </a:r>
            <a:r>
              <a:rPr lang="en-US" b="0" i="0" dirty="0">
                <a:solidFill>
                  <a:srgbClr val="555555"/>
                </a:solidFill>
                <a:effectLst/>
                <a:latin typeface="Open Sans" panose="020B0606030504020204" pitchFamily="34" charset="0"/>
              </a:rPr>
              <a:t> required by point BFCL.125(a).</a:t>
            </a:r>
          </a:p>
          <a:p>
            <a:pPr marL="360045" indent="-360045" algn="just">
              <a:spcAft>
                <a:spcPts val="600"/>
              </a:spcAft>
            </a:pPr>
            <a:r>
              <a:rPr lang="en-US" b="0" i="0" dirty="0">
                <a:solidFill>
                  <a:srgbClr val="555555"/>
                </a:solidFill>
                <a:effectLst/>
                <a:latin typeface="Open Sans" panose="020B0606030504020204" pitchFamily="34" charset="0"/>
              </a:rPr>
              <a:t>(c) BPL holders or student pilots shall without undue delay present the documents as specified in paragraph (a) or (b) for inspection upon request by an </a:t>
            </a:r>
            <a:r>
              <a:rPr lang="en-US" b="0" i="0" dirty="0" err="1">
                <a:solidFill>
                  <a:srgbClr val="555555"/>
                </a:solidFill>
                <a:effectLst/>
                <a:latin typeface="Open Sans" panose="020B0606030504020204" pitchFamily="34" charset="0"/>
              </a:rPr>
              <a:t>authorised</a:t>
            </a:r>
            <a:r>
              <a:rPr lang="en-US" b="0" i="0" dirty="0">
                <a:solidFill>
                  <a:srgbClr val="555555"/>
                </a:solidFill>
                <a:effectLst/>
                <a:latin typeface="Open Sans" panose="020B0606030504020204" pitchFamily="34" charset="0"/>
              </a:rPr>
              <a:t> representative of the competent authority</a:t>
            </a:r>
          </a:p>
          <a:p>
            <a:endParaRPr lang="sv-SE" dirty="0"/>
          </a:p>
        </p:txBody>
      </p:sp>
    </p:spTree>
    <p:extLst>
      <p:ext uri="{BB962C8B-B14F-4D97-AF65-F5344CB8AC3E}">
        <p14:creationId xmlns:p14="http://schemas.microsoft.com/office/powerpoint/2010/main" val="1406972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AE53D3-B532-4801-8D87-ECE57A5A8F0A}"/>
              </a:ext>
            </a:extLst>
          </p:cNvPr>
          <p:cNvSpPr>
            <a:spLocks noGrp="1"/>
          </p:cNvSpPr>
          <p:nvPr>
            <p:ph type="title"/>
          </p:nvPr>
        </p:nvSpPr>
        <p:spPr/>
        <p:txBody>
          <a:bodyPr>
            <a:normAutofit fontScale="90000"/>
          </a:bodyPr>
          <a:lstStyle/>
          <a:p>
            <a:r>
              <a:rPr lang="sv-SE" dirty="0"/>
              <a:t>BFCL.120 BPL</a:t>
            </a:r>
            <a:br>
              <a:rPr lang="sv-SE" dirty="0"/>
            </a:br>
            <a:r>
              <a:rPr lang="sv-SE" dirty="0"/>
              <a:t>													</a:t>
            </a:r>
            <a:r>
              <a:rPr lang="en-US" sz="1800" i="1" dirty="0">
                <a:solidFill>
                  <a:srgbClr val="808080"/>
                </a:solidFill>
                <a:latin typeface="Open Sans" panose="020B0606030504020204" pitchFamily="34" charset="0"/>
              </a:rPr>
              <a:t>Regulation (EU) 2020/357</a:t>
            </a:r>
            <a:br>
              <a:rPr lang="en-US" i="1" dirty="0">
                <a:solidFill>
                  <a:srgbClr val="555555"/>
                </a:solidFill>
                <a:latin typeface="Open Sans" panose="020B0606030504020204" pitchFamily="34" charset="0"/>
              </a:rPr>
            </a:br>
            <a:endParaRPr lang="sv-SE" dirty="0"/>
          </a:p>
        </p:txBody>
      </p:sp>
      <p:sp>
        <p:nvSpPr>
          <p:cNvPr id="3" name="Platshållare för innehåll 2">
            <a:extLst>
              <a:ext uri="{FF2B5EF4-FFF2-40B4-BE49-F238E27FC236}">
                <a16:creationId xmlns:a16="http://schemas.microsoft.com/office/drawing/2014/main" id="{3F384DEA-E252-43E0-A81B-088C38A30605}"/>
              </a:ext>
            </a:extLst>
          </p:cNvPr>
          <p:cNvSpPr>
            <a:spLocks noGrp="1"/>
          </p:cNvSpPr>
          <p:nvPr>
            <p:ph idx="1"/>
          </p:nvPr>
        </p:nvSpPr>
        <p:spPr>
          <a:xfrm>
            <a:off x="2417762" y="1714500"/>
            <a:ext cx="9086850" cy="4825372"/>
          </a:xfrm>
        </p:spPr>
        <p:txBody>
          <a:bodyPr vert="horz" lIns="91440" tIns="45720" rIns="91440" bIns="45720" rtlCol="0" anchor="t">
            <a:normAutofit/>
          </a:bodyPr>
          <a:lstStyle/>
          <a:p>
            <a:pPr marL="0" indent="0" algn="l">
              <a:spcBef>
                <a:spcPts val="1800"/>
              </a:spcBef>
              <a:spcAft>
                <a:spcPts val="0"/>
              </a:spcAft>
              <a:buNone/>
            </a:pPr>
            <a:r>
              <a:rPr lang="en-US" sz="1800" b="1" i="0" u="none" strike="noStrike" dirty="0">
                <a:solidFill>
                  <a:srgbClr val="FFFFFF"/>
                </a:solidFill>
                <a:effectLst/>
                <a:latin typeface="Open Sans" panose="020B0606030504020204" pitchFamily="34" charset="0"/>
              </a:rPr>
              <a:t>CL.120  BPL – Minimum age</a:t>
            </a:r>
            <a:endParaRPr lang="en-US" sz="1800" b="1" i="0" dirty="0">
              <a:solidFill>
                <a:srgbClr val="FFFFFF"/>
              </a:solidFill>
              <a:effectLst/>
              <a:latin typeface="Open Sans" panose="020B0606030504020204" pitchFamily="34" charset="0"/>
            </a:endParaRPr>
          </a:p>
          <a:p>
            <a:pPr algn="just">
              <a:spcAft>
                <a:spcPts val="600"/>
              </a:spcAft>
            </a:pPr>
            <a:r>
              <a:rPr lang="en-US" sz="2400" b="0" i="0" dirty="0">
                <a:solidFill>
                  <a:srgbClr val="555555"/>
                </a:solidFill>
                <a:effectLst/>
                <a:latin typeface="Open Sans"/>
                <a:ea typeface="Open Sans"/>
                <a:cs typeface="Open Sans"/>
              </a:rPr>
              <a:t>Applicants for a BPL shall be at least 16 years of age.</a:t>
            </a:r>
          </a:p>
          <a:p>
            <a:pPr algn="just">
              <a:spcAft>
                <a:spcPts val="600"/>
              </a:spcAft>
            </a:pPr>
            <a:endParaRPr lang="en-US" sz="1800" u="none" strike="noStrike" dirty="0">
              <a:solidFill>
                <a:srgbClr val="555555"/>
              </a:solidFill>
              <a:latin typeface="Open Sans" panose="020B0606030504020204" pitchFamily="34" charset="0"/>
            </a:endParaRPr>
          </a:p>
          <a:p>
            <a:pPr algn="just">
              <a:spcAft>
                <a:spcPts val="600"/>
              </a:spcAft>
            </a:pPr>
            <a:r>
              <a:rPr lang="sv-SE" sz="3200" dirty="0"/>
              <a:t>BFCL.125 BPL </a:t>
            </a:r>
            <a:r>
              <a:rPr lang="en-US" sz="3200" b="1" i="0" u="none" strike="noStrike" dirty="0">
                <a:solidFill>
                  <a:srgbClr val="FFFFFF"/>
                </a:solidFill>
                <a:effectLst/>
                <a:latin typeface="Open Sans" panose="020B0606030504020204" pitchFamily="34" charset="0"/>
              </a:rPr>
              <a:t>25  </a:t>
            </a:r>
            <a:r>
              <a:rPr lang="en-US" sz="1800" b="1" i="0" u="none" strike="noStrike" dirty="0">
                <a:solidFill>
                  <a:srgbClr val="FFFFFF"/>
                </a:solidFill>
                <a:effectLst/>
                <a:latin typeface="Open Sans" panose="020B0606030504020204" pitchFamily="34" charset="0"/>
              </a:rPr>
              <a:t>BPL – Student pilot</a:t>
            </a:r>
            <a:endParaRPr lang="en-US" sz="1800" b="1" i="0" dirty="0">
              <a:solidFill>
                <a:srgbClr val="FFFFFF"/>
              </a:solidFill>
              <a:effectLst/>
              <a:latin typeface="Open Sans" panose="020B0606030504020204" pitchFamily="34" charset="0"/>
            </a:endParaRPr>
          </a:p>
          <a:p>
            <a:pPr marL="360045" indent="-360045" algn="just">
              <a:spcAft>
                <a:spcPts val="600"/>
              </a:spcAft>
            </a:pPr>
            <a:r>
              <a:rPr lang="en-US" sz="2000" b="0" i="0" dirty="0">
                <a:solidFill>
                  <a:srgbClr val="555555"/>
                </a:solidFill>
                <a:effectLst/>
                <a:latin typeface="Open Sans"/>
                <a:ea typeface="Open Sans"/>
                <a:cs typeface="Open Sans"/>
              </a:rPr>
              <a:t>(a) Student pilots shall not fly solo unless </a:t>
            </a:r>
            <a:r>
              <a:rPr lang="en-US" sz="2000" b="0" i="0" err="1">
                <a:solidFill>
                  <a:srgbClr val="555555"/>
                </a:solidFill>
                <a:effectLst/>
                <a:latin typeface="Open Sans"/>
                <a:ea typeface="Open Sans"/>
                <a:cs typeface="Open Sans"/>
              </a:rPr>
              <a:t>authorised</a:t>
            </a:r>
            <a:r>
              <a:rPr lang="en-US" sz="2000" b="0" i="0" dirty="0">
                <a:solidFill>
                  <a:srgbClr val="555555"/>
                </a:solidFill>
                <a:effectLst/>
                <a:latin typeface="Open Sans"/>
                <a:ea typeface="Open Sans"/>
                <a:cs typeface="Open Sans"/>
              </a:rPr>
              <a:t> to do so and supervised by a flight instructor for balloons (FI(B)).</a:t>
            </a:r>
          </a:p>
          <a:p>
            <a:pPr marL="360045" indent="-360045" algn="just">
              <a:spcAft>
                <a:spcPts val="600"/>
              </a:spcAft>
            </a:pPr>
            <a:r>
              <a:rPr lang="en-US" sz="2000" b="0" i="0" dirty="0">
                <a:solidFill>
                  <a:srgbClr val="555555"/>
                </a:solidFill>
                <a:effectLst/>
                <a:latin typeface="Open Sans"/>
                <a:ea typeface="Open Sans"/>
                <a:cs typeface="Open Sans"/>
              </a:rPr>
              <a:t>(b) Student pilots shall be at least 14 years of age to be allowed on solo flights.</a:t>
            </a:r>
          </a:p>
          <a:p>
            <a:endParaRPr lang="sv-SE" dirty="0"/>
          </a:p>
        </p:txBody>
      </p:sp>
    </p:spTree>
    <p:extLst>
      <p:ext uri="{BB962C8B-B14F-4D97-AF65-F5344CB8AC3E}">
        <p14:creationId xmlns:p14="http://schemas.microsoft.com/office/powerpoint/2010/main" val="509588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5A7CFE-5D87-48A8-A19F-1A083F14D22C}"/>
              </a:ext>
            </a:extLst>
          </p:cNvPr>
          <p:cNvSpPr>
            <a:spLocks noGrp="1"/>
          </p:cNvSpPr>
          <p:nvPr>
            <p:ph type="title"/>
          </p:nvPr>
        </p:nvSpPr>
        <p:spPr/>
        <p:txBody>
          <a:bodyPr/>
          <a:lstStyle/>
          <a:p>
            <a:r>
              <a:rPr lang="sv-SE" dirty="0"/>
              <a:t>Registrera flygtid 	BFCL.050</a:t>
            </a:r>
          </a:p>
        </p:txBody>
      </p:sp>
      <p:sp>
        <p:nvSpPr>
          <p:cNvPr id="3" name="Platshållare för innehåll 2">
            <a:extLst>
              <a:ext uri="{FF2B5EF4-FFF2-40B4-BE49-F238E27FC236}">
                <a16:creationId xmlns:a16="http://schemas.microsoft.com/office/drawing/2014/main" id="{7D9A6F30-136D-44FB-86B1-C7123C5E8B40}"/>
              </a:ext>
            </a:extLst>
          </p:cNvPr>
          <p:cNvSpPr>
            <a:spLocks noGrp="1"/>
          </p:cNvSpPr>
          <p:nvPr>
            <p:ph idx="1"/>
          </p:nvPr>
        </p:nvSpPr>
        <p:spPr>
          <a:xfrm>
            <a:off x="1941512" y="1390650"/>
            <a:ext cx="9563100" cy="5358772"/>
          </a:xfrm>
        </p:spPr>
        <p:txBody>
          <a:bodyPr>
            <a:normAutofit fontScale="92500" lnSpcReduction="10000"/>
          </a:bodyPr>
          <a:lstStyle/>
          <a:p>
            <a:pPr algn="just">
              <a:spcAft>
                <a:spcPts val="600"/>
              </a:spcAft>
            </a:pPr>
            <a:r>
              <a:rPr lang="en-US" b="0" i="0" dirty="0">
                <a:solidFill>
                  <a:srgbClr val="555555"/>
                </a:solidFill>
                <a:effectLst/>
                <a:latin typeface="Open Sans" panose="020B0606030504020204" pitchFamily="34" charset="0"/>
              </a:rPr>
              <a:t>) The record of the flights flown should contain at least the following information:</a:t>
            </a:r>
          </a:p>
          <a:p>
            <a:pPr marL="720090" indent="-360045" algn="just">
              <a:spcAft>
                <a:spcPts val="600"/>
              </a:spcAft>
            </a:pPr>
            <a:r>
              <a:rPr lang="en-US" b="0" i="0" dirty="0">
                <a:solidFill>
                  <a:srgbClr val="555555"/>
                </a:solidFill>
                <a:effectLst/>
                <a:latin typeface="Open Sans" panose="020B0606030504020204" pitchFamily="34" charset="0"/>
              </a:rPr>
              <a:t>(1) personal details: name(s) and address of the pilot; and</a:t>
            </a:r>
          </a:p>
          <a:p>
            <a:pPr marL="720090" indent="-360045" algn="just">
              <a:spcAft>
                <a:spcPts val="600"/>
              </a:spcAft>
            </a:pPr>
            <a:r>
              <a:rPr lang="en-US" b="0" i="0" dirty="0">
                <a:solidFill>
                  <a:srgbClr val="555555"/>
                </a:solidFill>
                <a:effectLst/>
                <a:latin typeface="Open Sans" panose="020B0606030504020204" pitchFamily="34" charset="0"/>
              </a:rPr>
              <a:t>(2) for each flight:</a:t>
            </a:r>
          </a:p>
          <a:p>
            <a:pPr marL="1080135" indent="-360045" algn="just">
              <a:spcAft>
                <a:spcPts val="600"/>
              </a:spcAft>
            </a:pPr>
            <a:r>
              <a:rPr lang="en-US" b="0" i="0" dirty="0">
                <a:solidFill>
                  <a:srgbClr val="555555"/>
                </a:solidFill>
                <a:effectLst/>
                <a:latin typeface="Open Sans" panose="020B0606030504020204" pitchFamily="34" charset="0"/>
              </a:rPr>
              <a:t>(i) name(s) of pilot-in-command (PIC);</a:t>
            </a:r>
          </a:p>
          <a:p>
            <a:pPr marL="1080135" indent="-360045" algn="just">
              <a:spcAft>
                <a:spcPts val="600"/>
              </a:spcAft>
            </a:pPr>
            <a:r>
              <a:rPr lang="en-US" b="0" i="0" dirty="0">
                <a:solidFill>
                  <a:srgbClr val="555555"/>
                </a:solidFill>
                <a:effectLst/>
                <a:latin typeface="Open Sans" panose="020B0606030504020204" pitchFamily="34" charset="0"/>
              </a:rPr>
              <a:t>(ii) date of flight;</a:t>
            </a:r>
          </a:p>
          <a:p>
            <a:pPr marL="1080135" indent="-360045" algn="just">
              <a:spcAft>
                <a:spcPts val="600"/>
              </a:spcAft>
            </a:pPr>
            <a:r>
              <a:rPr lang="en-US" b="0" i="0" dirty="0">
                <a:solidFill>
                  <a:srgbClr val="555555"/>
                </a:solidFill>
                <a:effectLst/>
                <a:latin typeface="Open Sans" panose="020B0606030504020204" pitchFamily="34" charset="0"/>
              </a:rPr>
              <a:t>(iii) place and time of departure and arrival;</a:t>
            </a:r>
          </a:p>
          <a:p>
            <a:pPr marL="1080135" indent="-360045" algn="just">
              <a:spcAft>
                <a:spcPts val="600"/>
              </a:spcAft>
            </a:pPr>
            <a:r>
              <a:rPr lang="en-US" b="0" i="0" dirty="0">
                <a:solidFill>
                  <a:srgbClr val="555555"/>
                </a:solidFill>
                <a:effectLst/>
                <a:latin typeface="Open Sans" panose="020B0606030504020204" pitchFamily="34" charset="0"/>
              </a:rPr>
              <a:t>(iv) type, including make, model, and registration of the balloon;</a:t>
            </a:r>
          </a:p>
          <a:p>
            <a:pPr marL="1080135" indent="-360045" algn="just">
              <a:spcAft>
                <a:spcPts val="600"/>
              </a:spcAft>
            </a:pPr>
            <a:r>
              <a:rPr lang="en-US" b="0" i="0" dirty="0">
                <a:solidFill>
                  <a:srgbClr val="555555"/>
                </a:solidFill>
                <a:effectLst/>
                <a:latin typeface="Open Sans" panose="020B0606030504020204" pitchFamily="34" charset="0"/>
              </a:rPr>
              <a:t>(v) total time of flight;</a:t>
            </a:r>
          </a:p>
          <a:p>
            <a:pPr marL="1080135" indent="-360045" algn="just">
              <a:spcAft>
                <a:spcPts val="600"/>
              </a:spcAft>
            </a:pPr>
            <a:r>
              <a:rPr lang="en-US" b="0" i="0" dirty="0">
                <a:solidFill>
                  <a:srgbClr val="555555"/>
                </a:solidFill>
                <a:effectLst/>
                <a:latin typeface="Open Sans" panose="020B0606030504020204" pitchFamily="34" charset="0"/>
              </a:rPr>
              <a:t>(vi) accumulated total time of flight;</a:t>
            </a:r>
          </a:p>
          <a:p>
            <a:pPr marL="1080135" indent="-360045" algn="just">
              <a:spcAft>
                <a:spcPts val="600"/>
              </a:spcAft>
            </a:pPr>
            <a:r>
              <a:rPr lang="en-US" b="0" i="0" dirty="0">
                <a:solidFill>
                  <a:srgbClr val="555555"/>
                </a:solidFill>
                <a:effectLst/>
                <a:latin typeface="Open Sans" panose="020B0606030504020204" pitchFamily="34" charset="0"/>
              </a:rPr>
              <a:t>(v) details on pilot function, namely PIC, including solo, dual, FI(B) or flight examiner (balloon) FE(B); and</a:t>
            </a:r>
          </a:p>
          <a:p>
            <a:pPr marL="1080135" indent="-360045" algn="just">
              <a:spcAft>
                <a:spcPts val="600"/>
              </a:spcAft>
            </a:pPr>
            <a:r>
              <a:rPr lang="en-US" b="0" i="0" dirty="0">
                <a:solidFill>
                  <a:srgbClr val="555555"/>
                </a:solidFill>
                <a:effectLst/>
                <a:latin typeface="Open Sans" panose="020B0606030504020204" pitchFamily="34" charset="0"/>
              </a:rPr>
              <a:t>(vi) operational conditions, namely if the operation takes place at day or night and whether it is a free flight or tethered flight.</a:t>
            </a:r>
          </a:p>
          <a:p>
            <a:endParaRPr lang="sv-SE" dirty="0"/>
          </a:p>
        </p:txBody>
      </p:sp>
    </p:spTree>
    <p:extLst>
      <p:ext uri="{BB962C8B-B14F-4D97-AF65-F5344CB8AC3E}">
        <p14:creationId xmlns:p14="http://schemas.microsoft.com/office/powerpoint/2010/main" val="395357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30E411-5EDF-4223-8C76-7D4CF265B0C1}"/>
              </a:ext>
            </a:extLst>
          </p:cNvPr>
          <p:cNvSpPr>
            <a:spLocks noGrp="1"/>
          </p:cNvSpPr>
          <p:nvPr>
            <p:ph type="title"/>
          </p:nvPr>
        </p:nvSpPr>
        <p:spPr/>
        <p:txBody>
          <a:bodyPr/>
          <a:lstStyle/>
          <a:p>
            <a:r>
              <a:rPr lang="sv-SE" dirty="0"/>
              <a:t>Registrera flygtid 	BFCL.050</a:t>
            </a:r>
          </a:p>
        </p:txBody>
      </p:sp>
      <p:sp>
        <p:nvSpPr>
          <p:cNvPr id="3" name="Platshållare för innehåll 2">
            <a:extLst>
              <a:ext uri="{FF2B5EF4-FFF2-40B4-BE49-F238E27FC236}">
                <a16:creationId xmlns:a16="http://schemas.microsoft.com/office/drawing/2014/main" id="{0737CF38-0D12-4CA0-A038-C2CA722F202B}"/>
              </a:ext>
            </a:extLst>
          </p:cNvPr>
          <p:cNvSpPr>
            <a:spLocks noGrp="1"/>
          </p:cNvSpPr>
          <p:nvPr>
            <p:ph idx="1"/>
          </p:nvPr>
        </p:nvSpPr>
        <p:spPr>
          <a:xfrm>
            <a:off x="2293937" y="1371600"/>
            <a:ext cx="9696450" cy="5463547"/>
          </a:xfrm>
        </p:spPr>
        <p:txBody>
          <a:bodyPr>
            <a:normAutofit fontScale="85000" lnSpcReduction="10000"/>
          </a:bodyPr>
          <a:lstStyle/>
          <a:p>
            <a:pPr algn="just">
              <a:spcAft>
                <a:spcPts val="600"/>
              </a:spcAft>
            </a:pPr>
            <a:r>
              <a:rPr lang="en-US" b="0" i="0" dirty="0">
                <a:solidFill>
                  <a:srgbClr val="555555"/>
                </a:solidFill>
                <a:effectLst/>
                <a:latin typeface="Open Sans" panose="020B0606030504020204" pitchFamily="34" charset="0"/>
              </a:rPr>
              <a:t>(b) Logging of time</a:t>
            </a:r>
          </a:p>
          <a:p>
            <a:pPr marL="720090" indent="-360045" algn="just">
              <a:spcAft>
                <a:spcPts val="600"/>
              </a:spcAft>
            </a:pPr>
            <a:r>
              <a:rPr lang="en-US" b="0" i="0" dirty="0">
                <a:solidFill>
                  <a:srgbClr val="555555"/>
                </a:solidFill>
                <a:effectLst/>
                <a:latin typeface="Open Sans" panose="020B0606030504020204" pitchFamily="34" charset="0"/>
              </a:rPr>
              <a:t>(1) PIC flight time</a:t>
            </a:r>
          </a:p>
          <a:p>
            <a:pPr marL="1080135" indent="-360045" algn="just">
              <a:spcAft>
                <a:spcPts val="600"/>
              </a:spcAft>
            </a:pPr>
            <a:r>
              <a:rPr lang="en-US" b="0" i="0" dirty="0">
                <a:solidFill>
                  <a:srgbClr val="555555"/>
                </a:solidFill>
                <a:effectLst/>
                <a:latin typeface="Open Sans" panose="020B0606030504020204" pitchFamily="34" charset="0"/>
              </a:rPr>
              <a:t>(i) Holders of a </a:t>
            </a:r>
            <a:r>
              <a:rPr lang="en-US" b="0" i="0" dirty="0" err="1">
                <a:solidFill>
                  <a:srgbClr val="555555"/>
                </a:solidFill>
                <a:effectLst/>
                <a:latin typeface="Open Sans" panose="020B0606030504020204" pitchFamily="34" charset="0"/>
              </a:rPr>
              <a:t>licence</a:t>
            </a:r>
            <a:r>
              <a:rPr lang="en-US" b="0" i="0" dirty="0">
                <a:solidFill>
                  <a:srgbClr val="555555"/>
                </a:solidFill>
                <a:effectLst/>
                <a:latin typeface="Open Sans" panose="020B0606030504020204" pitchFamily="34" charset="0"/>
              </a:rPr>
              <a:t> may log as PIC time all of the flight time during which they are the PIC.</a:t>
            </a:r>
          </a:p>
          <a:p>
            <a:pPr marL="1080135" indent="-360045" algn="just">
              <a:lnSpc>
                <a:spcPct val="170000"/>
              </a:lnSpc>
              <a:spcAft>
                <a:spcPts val="600"/>
              </a:spcAft>
            </a:pPr>
            <a:r>
              <a:rPr lang="en-US" b="1" i="0" dirty="0">
                <a:solidFill>
                  <a:srgbClr val="555555"/>
                </a:solidFill>
                <a:effectLst/>
                <a:latin typeface="Open Sans" panose="020B0606030504020204" pitchFamily="34" charset="0"/>
              </a:rPr>
              <a:t>(ii) Applicants for or holders of a BPL may log as PIC time all supervised solo flight time as well as flight time of successfully completed skill tests and proficiency checks, provided that, in the case of supervised solo flight time, the logbook entry is signed by the supervising instructor.</a:t>
            </a:r>
          </a:p>
          <a:p>
            <a:pPr marL="1080135" indent="-360045" algn="just">
              <a:spcAft>
                <a:spcPts val="600"/>
              </a:spcAft>
            </a:pPr>
            <a:r>
              <a:rPr lang="en-US" b="0" i="0" dirty="0">
                <a:solidFill>
                  <a:srgbClr val="555555"/>
                </a:solidFill>
                <a:effectLst/>
                <a:latin typeface="Open Sans" panose="020B0606030504020204" pitchFamily="34" charset="0"/>
              </a:rPr>
              <a:t>(iii) Holders of an FI(B) certificate may log as PIC all flight time during which they act as an instructor in a balloon.</a:t>
            </a:r>
          </a:p>
          <a:p>
            <a:pPr marL="1080135" indent="-360045" algn="just">
              <a:spcAft>
                <a:spcPts val="600"/>
              </a:spcAft>
            </a:pPr>
            <a:r>
              <a:rPr lang="en-US" b="0" i="0" dirty="0">
                <a:solidFill>
                  <a:srgbClr val="555555"/>
                </a:solidFill>
                <a:effectLst/>
                <a:latin typeface="Open Sans" panose="020B0606030504020204" pitchFamily="34" charset="0"/>
              </a:rPr>
              <a:t>(iv) Holders of an FE(B) certificate may log as PIC all flight time during which they acts as an examiner in a balloon.</a:t>
            </a:r>
          </a:p>
          <a:p>
            <a:pPr marL="720090" indent="-360045" algn="just">
              <a:spcAft>
                <a:spcPts val="600"/>
              </a:spcAft>
            </a:pPr>
            <a:r>
              <a:rPr lang="en-US" b="0" i="0" dirty="0">
                <a:solidFill>
                  <a:srgbClr val="555555"/>
                </a:solidFill>
                <a:effectLst/>
                <a:latin typeface="Open Sans" panose="020B0606030504020204" pitchFamily="34" charset="0"/>
              </a:rPr>
              <a:t>(2) Instruction time</a:t>
            </a:r>
          </a:p>
          <a:p>
            <a:pPr marL="720090" algn="just">
              <a:spcAft>
                <a:spcPts val="600"/>
              </a:spcAft>
            </a:pPr>
            <a:r>
              <a:rPr lang="en-US" b="0" i="0" dirty="0">
                <a:solidFill>
                  <a:srgbClr val="555555"/>
                </a:solidFill>
                <a:effectLst/>
                <a:latin typeface="Open Sans" panose="020B0606030504020204" pitchFamily="34" charset="0"/>
              </a:rPr>
              <a:t>A summary of all time logged by an applicant for a </a:t>
            </a:r>
            <a:r>
              <a:rPr lang="en-US" b="0" i="0" dirty="0" err="1">
                <a:solidFill>
                  <a:srgbClr val="555555"/>
                </a:solidFill>
                <a:effectLst/>
                <a:latin typeface="Open Sans" panose="020B0606030504020204" pitchFamily="34" charset="0"/>
              </a:rPr>
              <a:t>licence</a:t>
            </a:r>
            <a:r>
              <a:rPr lang="en-US" b="0" i="0" dirty="0">
                <a:solidFill>
                  <a:srgbClr val="555555"/>
                </a:solidFill>
                <a:effectLst/>
                <a:latin typeface="Open Sans" panose="020B0606030504020204" pitchFamily="34" charset="0"/>
              </a:rPr>
              <a:t> or rating as flight instruction may be logged if certified by the appropriately rated or </a:t>
            </a:r>
            <a:r>
              <a:rPr lang="en-US" b="0" i="0" dirty="0" err="1">
                <a:solidFill>
                  <a:srgbClr val="555555"/>
                </a:solidFill>
                <a:effectLst/>
                <a:latin typeface="Open Sans" panose="020B0606030504020204" pitchFamily="34" charset="0"/>
              </a:rPr>
              <a:t>authorised</a:t>
            </a:r>
            <a:r>
              <a:rPr lang="en-US" b="0" i="0" dirty="0">
                <a:solidFill>
                  <a:srgbClr val="555555"/>
                </a:solidFill>
                <a:effectLst/>
                <a:latin typeface="Open Sans" panose="020B0606030504020204" pitchFamily="34" charset="0"/>
              </a:rPr>
              <a:t> instructor from whom it was received.</a:t>
            </a:r>
          </a:p>
          <a:p>
            <a:pPr marL="0" indent="0">
              <a:buNone/>
            </a:pPr>
            <a:endParaRPr lang="sv-SE" dirty="0"/>
          </a:p>
        </p:txBody>
      </p:sp>
    </p:spTree>
    <p:extLst>
      <p:ext uri="{BB962C8B-B14F-4D97-AF65-F5344CB8AC3E}">
        <p14:creationId xmlns:p14="http://schemas.microsoft.com/office/powerpoint/2010/main" val="1947815073"/>
      </p:ext>
    </p:extLst>
  </p:cSld>
  <p:clrMapOvr>
    <a:masterClrMapping/>
  </p:clrMapOvr>
</p:sld>
</file>

<file path=ppt/theme/theme1.xml><?xml version="1.0" encoding="utf-8"?>
<a:theme xmlns:a="http://schemas.openxmlformats.org/drawingml/2006/main" name="Slinga">
  <a:themeElements>
    <a:clrScheme name="Sling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ling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ng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3755</TotalTime>
  <Words>1666</Words>
  <Application>Microsoft Office PowerPoint</Application>
  <PresentationFormat>Bredbild</PresentationFormat>
  <Paragraphs>152</Paragraphs>
  <Slides>16</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16</vt:i4>
      </vt:variant>
    </vt:vector>
  </HeadingPairs>
  <TitlesOfParts>
    <vt:vector size="22" baseType="lpstr">
      <vt:lpstr>Arial</vt:lpstr>
      <vt:lpstr>Century Gothic</vt:lpstr>
      <vt:lpstr>Open Sans</vt:lpstr>
      <vt:lpstr>Source Sans Pro</vt:lpstr>
      <vt:lpstr>Wingdings 3</vt:lpstr>
      <vt:lpstr>Slinga</vt:lpstr>
      <vt:lpstr>Vilka flygcertifikat finns det? </vt:lpstr>
      <vt:lpstr>Del-BFCL certifikaten inte kommer att ha någon giltighetstid och inte heller behörigheterna i certifikaten. </vt:lpstr>
      <vt:lpstr>Medical</vt:lpstr>
      <vt:lpstr>BFCL.010  Classes and groups of balloons</vt:lpstr>
      <vt:lpstr>a)  “hot-air balloon” class</vt:lpstr>
      <vt:lpstr>BFCL.045  Obligation to carry and present documents</vt:lpstr>
      <vt:lpstr>BFCL.120 BPL              Regulation (EU) 2020/357 </vt:lpstr>
      <vt:lpstr>Registrera flygtid  BFCL.050</vt:lpstr>
      <vt:lpstr>Registrera flygtid  BFCL.050</vt:lpstr>
      <vt:lpstr>BFCL.130  BPL – Training course and experience requirements </vt:lpstr>
      <vt:lpstr>BFCL.135 BPL Teoretiskt prov BFCL.145 BPL Praktiskt prov</vt:lpstr>
      <vt:lpstr>Digitalt elevkort   SBF Flygskola DTO</vt:lpstr>
      <vt:lpstr>BFCL.150 BPL Utökade befogenheter till annan grupp</vt:lpstr>
      <vt:lpstr>Behörigheter</vt:lpstr>
      <vt:lpstr>BFCL.160 BPL</vt:lpstr>
      <vt:lpstr>BOP.BAS.030   BOP.BAS.040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Vilka flygcertifikat finns det?</dc:title>
  <dc:creator>Nils-Evert Kjellén</dc:creator>
  <cp:lastModifiedBy>Nisse Kjellén</cp:lastModifiedBy>
  <cp:revision>88</cp:revision>
  <dcterms:created xsi:type="dcterms:W3CDTF">2022-06-01T06:54:18Z</dcterms:created>
  <dcterms:modified xsi:type="dcterms:W3CDTF">2025-10-07T10:42:29Z</dcterms:modified>
</cp:coreProperties>
</file>