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63" r:id="rId4"/>
    <p:sldId id="258" r:id="rId5"/>
    <p:sldId id="261" r:id="rId6"/>
    <p:sldId id="292" r:id="rId7"/>
    <p:sldId id="269" r:id="rId8"/>
    <p:sldId id="275" r:id="rId9"/>
    <p:sldId id="290" r:id="rId10"/>
    <p:sldId id="291" r:id="rId11"/>
    <p:sldId id="278" r:id="rId12"/>
    <p:sldId id="279" r:id="rId13"/>
    <p:sldId id="280" r:id="rId14"/>
    <p:sldId id="281" r:id="rId15"/>
    <p:sldId id="277" r:id="rId16"/>
    <p:sldId id="276" r:id="rId17"/>
    <p:sldId id="282" r:id="rId18"/>
    <p:sldId id="283" r:id="rId19"/>
    <p:sldId id="284" r:id="rId20"/>
    <p:sldId id="262" r:id="rId21"/>
    <p:sldId id="264" r:id="rId22"/>
    <p:sldId id="259" r:id="rId23"/>
    <p:sldId id="265" r:id="rId24"/>
    <p:sldId id="266" r:id="rId25"/>
    <p:sldId id="267" r:id="rId26"/>
    <p:sldId id="268" r:id="rId27"/>
    <p:sldId id="271" r:id="rId28"/>
    <p:sldId id="270" r:id="rId29"/>
    <p:sldId id="272" r:id="rId30"/>
    <p:sldId id="273" r:id="rId31"/>
    <p:sldId id="274" r:id="rId32"/>
    <p:sldId id="287" r:id="rId3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97"/>
    <p:restoredTop sz="94516"/>
  </p:normalViewPr>
  <p:slideViewPr>
    <p:cSldViewPr snapToGrid="0">
      <p:cViewPr varScale="1">
        <p:scale>
          <a:sx n="101" d="100"/>
          <a:sy n="101" d="100"/>
        </p:scale>
        <p:origin x="124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EB3BE-DA1C-4F44-ACD1-488EC8D5DC94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A758D-D997-9C4B-95D1-C1D98E5D31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3778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A758D-D997-9C4B-95D1-C1D98E5D31CC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5890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A758D-D997-9C4B-95D1-C1D98E5D31CC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7772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A758D-D997-9C4B-95D1-C1D98E5D31CC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4363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5B336-A9D6-7B8A-C505-F74F368E2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A3F94FE-2CC0-A53A-D4DF-418A61168C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63C1F5F-3E7C-C4D3-48EE-44EFB0D99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1499962-3788-7BCC-BF63-5142355D61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A758D-D997-9C4B-95D1-C1D98E5D31CC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3511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E03147-F385-D38A-65D1-CA48766B79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0E6661F-4148-C7A3-FCF5-06BBAE0FF0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534F7A-64C9-16FC-AD5B-66FFA2181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E2A3-723C-E94F-A27A-1E25B764FF7B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E38CB8-63D1-40EB-136E-17FD5B2E2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0A7D65-3636-3B26-BBED-7FD07DE5F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E3F9-12BA-EA45-900B-D213F5BDE3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5477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6E68E-2D41-F696-EB96-26B82F592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462F4A0-2A44-044B-140F-892D2D3130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E186EEC-673B-082F-44A7-DD64CE736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E2A3-723C-E94F-A27A-1E25B764FF7B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63C2C2-9662-53E0-0BCE-CA1DFCD51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C9112F-2994-61E7-CEE6-3521AE2A8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E3F9-12BA-EA45-900B-D213F5BDE3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2675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3A65011-B290-19F9-3BF2-F1AB57ADF4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19DA2FB-F455-E008-07B4-F67A2F933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EC7521-DD55-DBC9-65C3-1D37A794F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E2A3-723C-E94F-A27A-1E25B764FF7B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AA9CC9-BF32-CCFC-3F35-FB36E058D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30EE92-008A-B815-86E9-ED2FAAC33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E3F9-12BA-EA45-900B-D213F5BDE3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2047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3A1725-10F1-9A36-93A5-998B9857B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5BD2B49-F3BF-05C7-EBB9-031416093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B383BD-3538-A05C-0A19-B837BE660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E2A3-723C-E94F-A27A-1E25B764FF7B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B1D2B3-405B-0ABF-78EA-748FC8EDA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49FA3C8-3960-2703-D418-5D9CECF7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E3F9-12BA-EA45-900B-D213F5BDE3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5957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C84885-2540-E276-7F7B-124AC6398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48F0B8-4DE0-BE48-5A06-296EB63E0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E7318A5-EF4B-85EB-0592-1F1AA88D3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E2A3-723C-E94F-A27A-1E25B764FF7B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E57722-8D7D-EF8D-716D-2BF63D4D7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98B7686-FD24-3A2D-3648-F8802C233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E3F9-12BA-EA45-900B-D213F5BDE3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6577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BDDD03-619D-4A27-0578-6526CDD09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5DF1AD7-4141-B99D-6298-B94D0FE92D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130B155-5484-55D7-A26C-DAF1A5D7B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A51BE95-5EA2-E34C-425B-98EAA6A5E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E2A3-723C-E94F-A27A-1E25B764FF7B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244BC61-0772-8B57-C022-671A13730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5BC7F49-C323-27AA-4A21-652FCE45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E3F9-12BA-EA45-900B-D213F5BDE3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414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A86574-67CF-D85B-98C5-522644C1A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5D7B25-B61B-199F-DF9C-B3148398C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006FB9B-4985-C26B-E1F6-BC4127608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B331BB2-44BB-E45A-D30B-858F414F47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DCC3C19-A342-7F84-7205-F1CAB47D21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5022E4F-C624-A8E6-9A33-0317FB3CA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E2A3-723C-E94F-A27A-1E25B764FF7B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FB7A768-F9F8-DE04-E76F-71FBA3FC2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68A729D-D830-4374-5C5C-26348BAD1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E3F9-12BA-EA45-900B-D213F5BDE3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4827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F7DB9E-16D4-31EC-745D-742DA2CD2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7C2CE38-4A45-48F9-7363-19D203637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E2A3-723C-E94F-A27A-1E25B764FF7B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5A6F1E2-CFA2-F3A7-73EA-59019ABAC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D3E78A7-991B-BAF2-F6B4-7D339AF35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E3F9-12BA-EA45-900B-D213F5BDE3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6090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7FA3739-95B8-9F7F-2358-D1F9D9783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E2A3-723C-E94F-A27A-1E25B764FF7B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1879FA3-D972-4426-16EA-5E68871F9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15363B5-9830-412A-E410-155BD21D6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E3F9-12BA-EA45-900B-D213F5BDE3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2325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C37C16-C9E4-F6DF-DAA4-1F7436671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B695AD0-64DF-3DC5-1F04-B2DA9013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1B4C3F3-CE10-9983-CBB5-952A57C8C6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742FD11-04DD-D78D-A587-D4DE7CEA4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E2A3-723C-E94F-A27A-1E25B764FF7B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C479297-5678-E78D-C6DB-639B51C69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DE9EF53-7429-35F5-DC2A-388930856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E3F9-12BA-EA45-900B-D213F5BDE3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3554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67FA4B-444E-DE8F-0075-88973425D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7DA02E4-CFC9-85DC-F70B-114D643EC9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3F4B00A-EEAA-ADC7-2389-CD1A4EDC9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017EFBB-F562-48A1-C157-004666D13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E2A3-723C-E94F-A27A-1E25B764FF7B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BCA9392-006A-94C0-5D58-F4A720D91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89DC940-57C0-EAA2-A8F1-A3D1E388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E3F9-12BA-EA45-900B-D213F5BDE3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3533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1A8285A-F683-D741-1B2D-007486E55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52FFB13-6779-7A0F-5658-DEC390B3F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AC4C50-12FC-7336-F3E4-04486C0454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BE2A3-723C-E94F-A27A-1E25B764FF7B}" type="datetimeFigureOut">
              <a:rPr lang="sv-SE" smtClean="0"/>
              <a:t>2025-10-10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C36A1CF-9FB7-0A0D-FE58-DB22204775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CD9E67-4509-DF5B-603A-F530421529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DE3F9-12BA-EA45-900B-D213F5BDE3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109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ronechart.lfv.se/?x=1781111.85269&amp;y=7967317.53502&amp;z=6&amp;r=0&amp;l=1001111111" TargetMode="External"/><Relationship Id="rId2" Type="http://schemas.openxmlformats.org/officeDocument/2006/relationships/hyperlink" Target="https://notaminfo.com/swedenmap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ransportstyrelsen.se/sv/luftfart/privat--och-allmanflyg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asa.europa.eu/en/downloads/46026/en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asa.europa.eu/en/downloads/115485/e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asa.europa.eu/e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asa.europa.eu/en/document-library/easy-access-rules/easy-access-rules-standardised-european-rules-air-sera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ro.lfv.se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45A088-F7AB-2276-5018-1265925E2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246437"/>
          </a:xfrm>
        </p:spPr>
        <p:txBody>
          <a:bodyPr>
            <a:normAutofit/>
          </a:bodyPr>
          <a:lstStyle/>
          <a:p>
            <a:r>
              <a:rPr lang="sv-SE" dirty="0"/>
              <a:t>Regler för ballongflygning</a:t>
            </a:r>
            <a:br>
              <a:rPr lang="sv-SE" dirty="0"/>
            </a:br>
            <a:br>
              <a:rPr lang="sv-SE" dirty="0"/>
            </a:br>
            <a:r>
              <a:rPr lang="sv-SE" sz="3600" dirty="0"/>
              <a:t>Transportstyrelsen och EASA</a:t>
            </a:r>
          </a:p>
        </p:txBody>
      </p:sp>
    </p:spTree>
    <p:extLst>
      <p:ext uri="{BB962C8B-B14F-4D97-AF65-F5344CB8AC3E}">
        <p14:creationId xmlns:p14="http://schemas.microsoft.com/office/powerpoint/2010/main" val="143178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0B050-FA09-7933-8E26-C63228A0A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Bra appar och sidor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7589D-31EB-87F1-B93B-A99FBBCF9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en-SE" b="1" dirty="0"/>
              <a:t>Flight planning Map</a:t>
            </a:r>
            <a:r>
              <a:rPr lang="en-SE" dirty="0"/>
              <a:t>: </a:t>
            </a:r>
            <a:r>
              <a:rPr lang="en-GB" dirty="0">
                <a:hlinkClick r:id="rId2"/>
              </a:rPr>
              <a:t>notaminfo.com</a:t>
            </a:r>
            <a:r>
              <a:rPr lang="en-GB" dirty="0"/>
              <a:t> </a:t>
            </a:r>
            <a:r>
              <a:rPr lang="en-GB" dirty="0" err="1"/>
              <a:t>visar</a:t>
            </a:r>
            <a:r>
              <a:rPr lang="en-GB" dirty="0"/>
              <a:t> R-</a:t>
            </a:r>
            <a:r>
              <a:rPr lang="en-GB" dirty="0" err="1"/>
              <a:t>områden</a:t>
            </a:r>
            <a:br>
              <a:rPr lang="en-GB" dirty="0"/>
            </a:br>
            <a:endParaRPr lang="en-SE" dirty="0"/>
          </a:p>
          <a:p>
            <a:r>
              <a:rPr lang="en-SE" b="1" dirty="0"/>
              <a:t>Drönarkartan</a:t>
            </a:r>
            <a:r>
              <a:rPr lang="en-SE" dirty="0"/>
              <a:t>: </a:t>
            </a:r>
            <a:r>
              <a:rPr lang="en-GB" dirty="0">
                <a:hlinkClick r:id="rId3"/>
              </a:rPr>
              <a:t>dronechart.lfv.se</a:t>
            </a:r>
            <a:r>
              <a:rPr lang="en-GB" dirty="0"/>
              <a:t> </a:t>
            </a:r>
            <a:r>
              <a:rPr lang="en-GB" b="1" dirty="0"/>
              <a:t>OBSERVERA!</a:t>
            </a:r>
            <a:r>
              <a:rPr lang="en-GB" dirty="0"/>
              <a:t> </a:t>
            </a:r>
            <a:r>
              <a:rPr lang="en-GB" dirty="0" err="1"/>
              <a:t>endast</a:t>
            </a:r>
            <a:r>
              <a:rPr lang="en-GB" dirty="0"/>
              <a:t> information </a:t>
            </a:r>
            <a:r>
              <a:rPr lang="en-GB" dirty="0" err="1"/>
              <a:t>relevanta</a:t>
            </a:r>
            <a:r>
              <a:rPr lang="en-GB" dirty="0"/>
              <a:t> för </a:t>
            </a:r>
            <a:r>
              <a:rPr lang="en-GB" dirty="0" err="1"/>
              <a:t>drönaroperatörer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områden</a:t>
            </a:r>
            <a:r>
              <a:rPr lang="en-GB" dirty="0"/>
              <a:t> vars </a:t>
            </a:r>
            <a:r>
              <a:rPr lang="en-GB" dirty="0" err="1"/>
              <a:t>undre</a:t>
            </a:r>
            <a:r>
              <a:rPr lang="en-GB" dirty="0"/>
              <a:t> </a:t>
            </a:r>
            <a:r>
              <a:rPr lang="en-GB" dirty="0" err="1"/>
              <a:t>gräns</a:t>
            </a:r>
            <a:r>
              <a:rPr lang="en-GB" dirty="0"/>
              <a:t> </a:t>
            </a:r>
            <a:r>
              <a:rPr lang="en-GB" dirty="0" err="1"/>
              <a:t>är</a:t>
            </a:r>
            <a:r>
              <a:rPr lang="en-GB" dirty="0"/>
              <a:t> 500 </a:t>
            </a:r>
            <a:r>
              <a:rPr lang="en-GB" dirty="0" err="1"/>
              <a:t>fot</a:t>
            </a:r>
            <a:r>
              <a:rPr lang="en-GB" dirty="0"/>
              <a:t> </a:t>
            </a:r>
            <a:r>
              <a:rPr lang="en-GB" dirty="0" err="1"/>
              <a:t>eller</a:t>
            </a:r>
            <a:r>
              <a:rPr lang="en-GB" dirty="0"/>
              <a:t> </a:t>
            </a:r>
            <a:r>
              <a:rPr lang="en-GB" dirty="0" err="1"/>
              <a:t>lägre</a:t>
            </a:r>
            <a:r>
              <a:rPr lang="en-GB" dirty="0"/>
              <a:t> visas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drönarkartan</a:t>
            </a:r>
            <a:r>
              <a:rPr lang="en-GB" dirty="0"/>
              <a:t>. </a:t>
            </a:r>
            <a:br>
              <a:rPr lang="en-GB" dirty="0"/>
            </a:br>
            <a:endParaRPr lang="en-SE" dirty="0"/>
          </a:p>
          <a:p>
            <a:r>
              <a:rPr lang="en-SE" b="1" dirty="0"/>
              <a:t>AirMate</a:t>
            </a:r>
            <a:r>
              <a:rPr lang="en-SE" dirty="0"/>
              <a:t>: Mobilapp Visar luftrummet med TMA, CTR, flpl</a:t>
            </a:r>
            <a:br>
              <a:rPr lang="en-SE" dirty="0"/>
            </a:br>
            <a:endParaRPr lang="en-SE" dirty="0"/>
          </a:p>
          <a:p>
            <a:r>
              <a:rPr lang="en-SE" b="1" dirty="0"/>
              <a:t>Safe Sky</a:t>
            </a:r>
            <a:r>
              <a:rPr lang="en-SE" dirty="0"/>
              <a:t>: Mobilapp Gör att du syns för drönare, trafikledning och andra luftfartyg.</a:t>
            </a:r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704736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683D55-3819-8251-C532-EC3D42F43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67" y="224941"/>
            <a:ext cx="11527368" cy="302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43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A7A6FF-1325-6DA8-F38A-394F2D345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23" y="363768"/>
            <a:ext cx="11022665" cy="19595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149712-8D61-F0A4-3585-4DA63CBAD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23" y="3429000"/>
            <a:ext cx="10895474" cy="135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93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CAFB91-EB50-35BF-03EF-BE1C8B557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365" y="49545"/>
            <a:ext cx="9879106" cy="645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7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005256-84A7-69E4-5DBF-04FFA6729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35" y="448235"/>
            <a:ext cx="11383577" cy="400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905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AAEC7E-7904-F267-3EC4-60224B255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167" y="0"/>
            <a:ext cx="6499785" cy="678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659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95D6E1-41F5-E4CC-E790-28B530E9A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090" y="63125"/>
            <a:ext cx="7428381" cy="669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860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E5532C-0D1B-3BE4-3E4B-714BF455461E}"/>
              </a:ext>
            </a:extLst>
          </p:cNvPr>
          <p:cNvGrpSpPr/>
          <p:nvPr/>
        </p:nvGrpSpPr>
        <p:grpSpPr>
          <a:xfrm>
            <a:off x="1100667" y="372532"/>
            <a:ext cx="10109199" cy="4961468"/>
            <a:chOff x="2600886" y="137459"/>
            <a:chExt cx="5727700" cy="267036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DA7E8C58-D090-CF0B-5869-D54A8582D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40672"/>
            <a:stretch>
              <a:fillRect/>
            </a:stretch>
          </p:blipFill>
          <p:spPr>
            <a:xfrm>
              <a:off x="2626286" y="137459"/>
              <a:ext cx="5702300" cy="1054847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45B584A-151F-2592-7143-B9345BCA3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00886" y="1271121"/>
              <a:ext cx="5727700" cy="1536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3322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623506-0E4B-A71A-D80B-E20E6CE17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567" y="0"/>
            <a:ext cx="7526866" cy="64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931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92E7494-5EF8-9039-220E-EC3056E4E13E}"/>
              </a:ext>
            </a:extLst>
          </p:cNvPr>
          <p:cNvGrpSpPr/>
          <p:nvPr/>
        </p:nvGrpSpPr>
        <p:grpSpPr>
          <a:xfrm>
            <a:off x="3005666" y="110066"/>
            <a:ext cx="6819900" cy="6197600"/>
            <a:chOff x="3263900" y="152400"/>
            <a:chExt cx="5715000" cy="52451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8A554C83-4E95-3B6C-4147-8D75D550D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63900" y="152400"/>
              <a:ext cx="5664200" cy="177800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49A85DA-CD97-3007-6348-6E2055027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63900" y="1930400"/>
              <a:ext cx="5715000" cy="3467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4379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9C1B60-DC9C-1329-83FA-0231557BB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Transportstyrelsen</a:t>
            </a:r>
            <a:br>
              <a:rPr lang="sv-SE" dirty="0"/>
            </a:br>
            <a:r>
              <a:rPr lang="sv-SE" sz="3100" dirty="0">
                <a:hlinkClick r:id="rId2"/>
              </a:rPr>
              <a:t>https://www.transportstyrelsen.se/sv/luftfart/privat--och-allmanflyg/</a:t>
            </a:r>
            <a:endParaRPr lang="sv-SE" sz="31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2BA7C1-10F8-B869-B3CA-961EDA595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Allmänflyg-guiden</a:t>
            </a:r>
          </a:p>
          <a:p>
            <a:r>
              <a:rPr lang="sv-SE" dirty="0"/>
              <a:t>Sök flygläkare</a:t>
            </a:r>
          </a:p>
          <a:p>
            <a:r>
              <a:rPr lang="sv-SE" dirty="0"/>
              <a:t>Prenumerera på information från Transportstyrelsen</a:t>
            </a:r>
          </a:p>
          <a:p>
            <a:pPr lvl="1"/>
            <a:r>
              <a:rPr lang="sv-SE" dirty="0"/>
              <a:t>Luftfart</a:t>
            </a:r>
          </a:p>
          <a:p>
            <a:pPr lvl="1"/>
            <a:r>
              <a:rPr lang="sv-SE" sz="1000" dirty="0">
                <a:highlight>
                  <a:srgbClr val="FFFF00"/>
                </a:highlight>
              </a:rPr>
              <a:t>Certifikat och utbildning - flygskolor </a:t>
            </a:r>
          </a:p>
          <a:p>
            <a:pPr lvl="1"/>
            <a:r>
              <a:rPr lang="sv-SE" sz="1000" dirty="0" err="1"/>
              <a:t>WoD</a:t>
            </a:r>
            <a:r>
              <a:rPr lang="sv-SE" sz="1000" dirty="0"/>
              <a:t> daglig rapport </a:t>
            </a:r>
          </a:p>
          <a:p>
            <a:pPr lvl="1"/>
            <a:r>
              <a:rPr lang="sv-SE" sz="1000" dirty="0"/>
              <a:t>Certifikat och utbildning - FSTD </a:t>
            </a:r>
          </a:p>
          <a:p>
            <a:pPr lvl="1"/>
            <a:r>
              <a:rPr lang="sv-SE" sz="1000" dirty="0"/>
              <a:t>Certifikat och utbildning - kabinpersonal </a:t>
            </a:r>
          </a:p>
          <a:p>
            <a:pPr lvl="1"/>
            <a:r>
              <a:rPr lang="sv-SE" sz="1000" dirty="0"/>
              <a:t>Certifikat och utbildning - kontrollanter (ej publik - kräver inloggningsuppgifter) </a:t>
            </a:r>
          </a:p>
          <a:p>
            <a:pPr lvl="1"/>
            <a:r>
              <a:rPr lang="sv-SE" sz="1000" dirty="0"/>
              <a:t>Certifikat och utbildning - flygteknisk underhållspersonal och utbildning </a:t>
            </a:r>
          </a:p>
          <a:p>
            <a:pPr lvl="1"/>
            <a:r>
              <a:rPr lang="sv-SE" sz="1000" dirty="0"/>
              <a:t>Drönare Flygcertifikat (PEL/STD) </a:t>
            </a:r>
          </a:p>
          <a:p>
            <a:pPr lvl="1"/>
            <a:r>
              <a:rPr lang="sv-SE" sz="1000" dirty="0">
                <a:highlight>
                  <a:srgbClr val="FFFF00"/>
                </a:highlight>
              </a:rPr>
              <a:t>Flygoperativt (OPS) </a:t>
            </a:r>
          </a:p>
          <a:p>
            <a:pPr lvl="1"/>
            <a:r>
              <a:rPr lang="sv-SE" sz="1000" dirty="0"/>
              <a:t>Flygplatser (AGA) </a:t>
            </a:r>
          </a:p>
          <a:p>
            <a:pPr lvl="1"/>
            <a:r>
              <a:rPr lang="sv-SE" sz="1000" dirty="0"/>
              <a:t>Flygtrafiktjänst (ANS) </a:t>
            </a:r>
          </a:p>
          <a:p>
            <a:pPr lvl="1"/>
            <a:r>
              <a:rPr lang="sv-SE" sz="1000" dirty="0"/>
              <a:t>Luftfartens miljöfrågor Luftfartygsregistret (LFR) </a:t>
            </a:r>
          </a:p>
          <a:p>
            <a:pPr lvl="1"/>
            <a:r>
              <a:rPr lang="sv-SE" sz="1000" dirty="0"/>
              <a:t>Luftfartsskydd (SEC) </a:t>
            </a:r>
          </a:p>
          <a:p>
            <a:pPr lvl="1"/>
            <a:r>
              <a:rPr lang="sv-SE" sz="1000" dirty="0"/>
              <a:t>Luftvärdighet (AIR)</a:t>
            </a:r>
          </a:p>
          <a:p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38942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shållare för innehåll 5" descr="En bild som visar text, Webbsida, Webbplats, Teckensnitt&#10;&#10;Automatiskt genererad beskrivning">
            <a:extLst>
              <a:ext uri="{FF2B5EF4-FFF2-40B4-BE49-F238E27FC236}">
                <a16:creationId xmlns:a16="http://schemas.microsoft.com/office/drawing/2014/main" id="{CEC45F68-05F1-ADEA-30F2-0D727429DE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34736" y="444500"/>
            <a:ext cx="10189553" cy="573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96D8DB5-ED3A-F44A-446B-5A2FDAB9D872}"/>
              </a:ext>
            </a:extLst>
          </p:cNvPr>
          <p:cNvSpPr/>
          <p:nvPr/>
        </p:nvSpPr>
        <p:spPr>
          <a:xfrm>
            <a:off x="6273800" y="2946400"/>
            <a:ext cx="3060700" cy="9525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>
              <a:ln w="57150"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327870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1C8606-9539-7357-FC26-328A1F76B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99" y="109598"/>
            <a:ext cx="4847971" cy="67043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A875A3-F778-BA8A-9EE5-EBF0D34D6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4630" y="0"/>
            <a:ext cx="286334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27A3E21-6474-69C5-D1B2-2F04629A7CE0}"/>
              </a:ext>
            </a:extLst>
          </p:cNvPr>
          <p:cNvGrpSpPr/>
          <p:nvPr/>
        </p:nvGrpSpPr>
        <p:grpSpPr>
          <a:xfrm>
            <a:off x="9927970" y="4505922"/>
            <a:ext cx="1734060" cy="1113313"/>
            <a:chOff x="9927970" y="4074122"/>
            <a:chExt cx="1734060" cy="111331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D784A04-D2E2-28AF-808B-A330D362F71F}"/>
                </a:ext>
              </a:extLst>
            </p:cNvPr>
            <p:cNvSpPr txBox="1"/>
            <p:nvPr/>
          </p:nvSpPr>
          <p:spPr>
            <a:xfrm>
              <a:off x="10506330" y="4074122"/>
              <a:ext cx="1155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E" dirty="0"/>
                <a:t>BOP.BAS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3C8F28A-CABE-9139-166E-41C5AEDF75BF}"/>
                </a:ext>
              </a:extLst>
            </p:cNvPr>
            <p:cNvCxnSpPr>
              <a:cxnSpLocks/>
              <a:stCxn id="4" idx="1"/>
            </p:cNvCxnSpPr>
            <p:nvPr/>
          </p:nvCxnSpPr>
          <p:spPr>
            <a:xfrm flipH="1">
              <a:off x="9927970" y="4354811"/>
              <a:ext cx="578360" cy="83262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735C494-5A9B-F69D-912B-F381258FBEEC}"/>
              </a:ext>
            </a:extLst>
          </p:cNvPr>
          <p:cNvGrpSpPr/>
          <p:nvPr/>
        </p:nvGrpSpPr>
        <p:grpSpPr>
          <a:xfrm>
            <a:off x="9927970" y="5002769"/>
            <a:ext cx="1734060" cy="1303297"/>
            <a:chOff x="9927970" y="5002769"/>
            <a:chExt cx="1734060" cy="130329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05365E5-D848-30C7-01A5-B4B99D11C291}"/>
                </a:ext>
              </a:extLst>
            </p:cNvPr>
            <p:cNvSpPr txBox="1"/>
            <p:nvPr/>
          </p:nvSpPr>
          <p:spPr>
            <a:xfrm>
              <a:off x="10506330" y="5002769"/>
              <a:ext cx="1155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E" dirty="0"/>
                <a:t>BFCL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BE554525-DF97-28C2-AC9F-377E7264CB65}"/>
                </a:ext>
              </a:extLst>
            </p:cNvPr>
            <p:cNvCxnSpPr>
              <a:stCxn id="5" idx="1"/>
            </p:cNvCxnSpPr>
            <p:nvPr/>
          </p:nvCxnSpPr>
          <p:spPr>
            <a:xfrm flipH="1">
              <a:off x="9927970" y="5187435"/>
              <a:ext cx="578360" cy="111863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EDCEA59-A401-6AEE-C471-2F74C942DDC7}"/>
              </a:ext>
            </a:extLst>
          </p:cNvPr>
          <p:cNvSpPr txBox="1"/>
          <p:nvPr/>
        </p:nvSpPr>
        <p:spPr>
          <a:xfrm>
            <a:off x="10083800" y="609601"/>
            <a:ext cx="193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E" dirty="0">
                <a:hlinkClick r:id="rId4"/>
              </a:rPr>
              <a:t>Balloon Rule Book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834453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2EB3B5-1AB5-145F-6AD0-E39175002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dirty="0" err="1"/>
              <a:t>Balloon</a:t>
            </a:r>
            <a:r>
              <a:rPr lang="sv-SE" sz="4400" dirty="0"/>
              <a:t> </a:t>
            </a:r>
            <a:r>
              <a:rPr lang="sv-SE" sz="4400" dirty="0" err="1"/>
              <a:t>Rule</a:t>
            </a:r>
            <a:r>
              <a:rPr lang="sv-SE" sz="4400" dirty="0"/>
              <a:t> Book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F4B1D7D-81FE-3C53-1D53-4C8040DCF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sz="2400"/>
              <a:t>Annex I Part-Def</a:t>
            </a:r>
          </a:p>
          <a:p>
            <a:pPr lvl="1"/>
            <a:endParaRPr lang="sv-SE" sz="2000"/>
          </a:p>
          <a:p>
            <a:r>
              <a:rPr lang="sv-SE" sz="2400" dirty="0"/>
              <a:t>CHAPTER 1 — AIR OPERATIONS AND LICENSING </a:t>
            </a:r>
          </a:p>
          <a:p>
            <a:pPr marL="457200" lvl="1" indent="0">
              <a:buNone/>
            </a:pPr>
            <a:r>
              <a:rPr lang="sv-SE" sz="2000" dirty="0"/>
              <a:t>Regler för vad som gäller när man flyger och om certifikat (få, utöka, förnya)</a:t>
            </a:r>
          </a:p>
          <a:p>
            <a:pPr lvl="1"/>
            <a:r>
              <a:rPr lang="sv-SE" sz="2000" dirty="0"/>
              <a:t>Part-BOP.BAS, operativa krav som gäller alla ballongfarare</a:t>
            </a:r>
          </a:p>
          <a:p>
            <a:pPr lvl="2"/>
            <a:r>
              <a:rPr lang="sv-SE" sz="1600" dirty="0"/>
              <a:t>Läs allt i detta kapitel</a:t>
            </a:r>
          </a:p>
          <a:p>
            <a:pPr lvl="1"/>
            <a:r>
              <a:rPr lang="sv-SE" sz="2000" dirty="0"/>
              <a:t>Part-BOP.ADD, tilläggsregler för kommersiell operation</a:t>
            </a:r>
          </a:p>
          <a:p>
            <a:pPr lvl="2"/>
            <a:r>
              <a:rPr lang="sv-SE" sz="1600" dirty="0"/>
              <a:t>Detta behöver ni inte läsa men veta att det finns</a:t>
            </a:r>
          </a:p>
          <a:p>
            <a:pPr lvl="1"/>
            <a:r>
              <a:rPr lang="sv-SE" sz="2000" dirty="0"/>
              <a:t>Part-BFCL, </a:t>
            </a:r>
            <a:r>
              <a:rPr lang="sv-SE" sz="2000" dirty="0" err="1"/>
              <a:t>Balloon</a:t>
            </a:r>
            <a:r>
              <a:rPr lang="sv-SE" sz="2000" dirty="0"/>
              <a:t> Flight </a:t>
            </a:r>
            <a:r>
              <a:rPr lang="sv-SE" sz="2000" dirty="0" err="1"/>
              <a:t>Crew</a:t>
            </a:r>
            <a:r>
              <a:rPr lang="sv-SE" sz="2000" dirty="0"/>
              <a:t> </a:t>
            </a:r>
            <a:r>
              <a:rPr lang="sv-SE" sz="2000" dirty="0" err="1"/>
              <a:t>Licensing</a:t>
            </a:r>
            <a:r>
              <a:rPr lang="sv-SE" sz="2000" dirty="0"/>
              <a:t>, </a:t>
            </a:r>
          </a:p>
          <a:p>
            <a:pPr lvl="2"/>
            <a:r>
              <a:rPr lang="sv-SE" sz="1600" dirty="0"/>
              <a:t>BFCL.001-BFCL.215</a:t>
            </a:r>
          </a:p>
          <a:p>
            <a:r>
              <a:rPr lang="sv-SE" sz="2400" dirty="0"/>
              <a:t>CHAPTER 2 — CONTINUING AIRWORTHINESS </a:t>
            </a:r>
          </a:p>
          <a:p>
            <a:pPr lvl="1"/>
            <a:r>
              <a:rPr lang="sv-SE" sz="2000" dirty="0"/>
              <a:t>Regler om luftvärdighet av ballonger, vem får underhålla och laga, hur ofta osv</a:t>
            </a:r>
          </a:p>
          <a:p>
            <a:pPr lvl="2"/>
            <a:r>
              <a:rPr lang="sv-SE" sz="1600" dirty="0"/>
              <a:t>ML.A.101, 201, 301 Resten är för tekniker att veta. </a:t>
            </a:r>
          </a:p>
          <a:p>
            <a:pPr lvl="2"/>
            <a:r>
              <a:rPr lang="sv-SE" sz="1600" dirty="0"/>
              <a:t>Fråga alltid din tekniker om du är osäker på någon som gäller ballongens underhåll eller tror att något inte är OK.</a:t>
            </a:r>
          </a:p>
          <a:p>
            <a:r>
              <a:rPr lang="sv-SE" sz="2400" dirty="0"/>
              <a:t>CHAPTER 3 — INITIAL AIRWORTHINESS </a:t>
            </a:r>
          </a:p>
          <a:p>
            <a:pPr lvl="1"/>
            <a:r>
              <a:rPr lang="sv-SE" sz="2000" dirty="0"/>
              <a:t>Regler om tillverkning av ballonger, </a:t>
            </a:r>
          </a:p>
          <a:p>
            <a:pPr lvl="2"/>
            <a:r>
              <a:rPr lang="sv-SE" sz="1600" dirty="0"/>
              <a:t>Detta behöver ni inte läsa men veta att det finns.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59911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942A13E-445C-F670-C337-E0AA7AD0A4FA}"/>
              </a:ext>
            </a:extLst>
          </p:cNvPr>
          <p:cNvGrpSpPr/>
          <p:nvPr/>
        </p:nvGrpSpPr>
        <p:grpSpPr>
          <a:xfrm>
            <a:off x="1205" y="207580"/>
            <a:ext cx="12190795" cy="5494720"/>
            <a:chOff x="1205" y="207580"/>
            <a:chExt cx="12190795" cy="5494720"/>
          </a:xfrm>
        </p:grpSpPr>
        <p:pic>
          <p:nvPicPr>
            <p:cNvPr id="5" name="Picture 4" descr="A white paper with black text&#10;&#10;AI-generated content may be incorrect.">
              <a:extLst>
                <a:ext uri="{FF2B5EF4-FFF2-40B4-BE49-F238E27FC236}">
                  <a16:creationId xmlns:a16="http://schemas.microsoft.com/office/drawing/2014/main" id="{EB790153-26B4-EE78-648D-6E6B67B9D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5" y="207580"/>
              <a:ext cx="12190795" cy="5494720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31155C4-CE21-4A65-8A0F-D27D5A624B95}"/>
                </a:ext>
              </a:extLst>
            </p:cNvPr>
            <p:cNvSpPr/>
            <p:nvPr/>
          </p:nvSpPr>
          <p:spPr>
            <a:xfrm>
              <a:off x="2959100" y="1676400"/>
              <a:ext cx="711200" cy="4699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 dirty="0">
                <a:ln w="57150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DDCA602-63DE-02AF-4CCC-7A606E910149}"/>
                </a:ext>
              </a:extLst>
            </p:cNvPr>
            <p:cNvSpPr/>
            <p:nvPr/>
          </p:nvSpPr>
          <p:spPr>
            <a:xfrm>
              <a:off x="1591734" y="2146300"/>
              <a:ext cx="901700" cy="5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>
                <a:ln w="57150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97B9001-D8B2-7BD5-A6B9-3D45F40FAEF1}"/>
                </a:ext>
              </a:extLst>
            </p:cNvPr>
            <p:cNvSpPr/>
            <p:nvPr/>
          </p:nvSpPr>
          <p:spPr>
            <a:xfrm flipV="1">
              <a:off x="8991600" y="1087820"/>
              <a:ext cx="2400300" cy="65208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>
                <a:ln w="57150">
                  <a:solidFill>
                    <a:srgbClr val="FF0000"/>
                  </a:solidFill>
                </a:ln>
                <a:noFill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0236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AI-generated content may be incorrect.">
            <a:extLst>
              <a:ext uri="{FF2B5EF4-FFF2-40B4-BE49-F238E27FC236}">
                <a16:creationId xmlns:a16="http://schemas.microsoft.com/office/drawing/2014/main" id="{16EFF550-30ED-1092-348E-F1048828F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700" y="194408"/>
            <a:ext cx="8058150" cy="623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006FC523-C43F-C749-03D3-C3809B665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77" y="342900"/>
            <a:ext cx="11933948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25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241E936-D4F0-35C8-3FC8-A75D02E01780}"/>
              </a:ext>
            </a:extLst>
          </p:cNvPr>
          <p:cNvGrpSpPr/>
          <p:nvPr/>
        </p:nvGrpSpPr>
        <p:grpSpPr>
          <a:xfrm>
            <a:off x="1193951" y="55918"/>
            <a:ext cx="9685564" cy="6746164"/>
            <a:chOff x="1253218" y="111836"/>
            <a:chExt cx="9685564" cy="6746164"/>
          </a:xfrm>
        </p:grpSpPr>
        <p:pic>
          <p:nvPicPr>
            <p:cNvPr id="3" name="Picture 2" descr="A screenshot of a paper&#10;&#10;AI-generated content may be incorrect.">
              <a:extLst>
                <a:ext uri="{FF2B5EF4-FFF2-40B4-BE49-F238E27FC236}">
                  <a16:creationId xmlns:a16="http://schemas.microsoft.com/office/drawing/2014/main" id="{3984DD09-8924-F8EF-C252-7573C33E7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3218" y="111836"/>
              <a:ext cx="9685564" cy="6746164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F501B9E-5BA4-CADB-FD27-BF52243C6422}"/>
                </a:ext>
              </a:extLst>
            </p:cNvPr>
            <p:cNvSpPr/>
            <p:nvPr/>
          </p:nvSpPr>
          <p:spPr>
            <a:xfrm>
              <a:off x="4453467" y="1930398"/>
              <a:ext cx="1151466" cy="44026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>
                <a:ln w="57150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B5C1A23-DC22-174D-36F5-C7F964F83EFC}"/>
                </a:ext>
              </a:extLst>
            </p:cNvPr>
            <p:cNvSpPr/>
            <p:nvPr/>
          </p:nvSpPr>
          <p:spPr>
            <a:xfrm>
              <a:off x="8669867" y="1862665"/>
              <a:ext cx="1151466" cy="44026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 b="1" dirty="0">
                <a:ln w="57150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DE604C7-480D-BED4-EABB-067C2D12914A}"/>
                </a:ext>
              </a:extLst>
            </p:cNvPr>
            <p:cNvSpPr/>
            <p:nvPr/>
          </p:nvSpPr>
          <p:spPr>
            <a:xfrm>
              <a:off x="4724401" y="2150532"/>
              <a:ext cx="1236132" cy="44026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>
                <a:ln w="57150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78A5807-287B-1F6D-A2F4-3B008B19D323}"/>
                </a:ext>
              </a:extLst>
            </p:cNvPr>
            <p:cNvSpPr/>
            <p:nvPr/>
          </p:nvSpPr>
          <p:spPr>
            <a:xfrm>
              <a:off x="4453467" y="2878667"/>
              <a:ext cx="1151466" cy="44026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>
                <a:ln w="57150">
                  <a:solidFill>
                    <a:srgbClr val="FF0000"/>
                  </a:solidFill>
                </a:ln>
                <a:noFill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53946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78B2C-67E6-F78A-8F8B-753580325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A49C80-D473-578D-C8D4-E4B109E1E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dirty="0">
                <a:hlinkClick r:id="rId3"/>
              </a:rPr>
              <a:t>Part-MED</a:t>
            </a:r>
            <a:r>
              <a:rPr lang="sv-SE" sz="4400" dirty="0"/>
              <a:t> </a:t>
            </a:r>
            <a:r>
              <a:rPr lang="sv-SE" sz="2800" dirty="0"/>
              <a:t>(en del av ”</a:t>
            </a:r>
            <a:r>
              <a:rPr lang="sv-SE" sz="2800" dirty="0" err="1"/>
              <a:t>Aircrew</a:t>
            </a:r>
            <a:r>
              <a:rPr lang="sv-SE" sz="2800" dirty="0"/>
              <a:t>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54FE9B-9131-371B-2E04-F08281E13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MED.A.020 Decrease in medical fitness</a:t>
            </a:r>
          </a:p>
          <a:p>
            <a:r>
              <a:rPr lang="en-SE" dirty="0"/>
              <a:t>MED.A.030 Medical certificates</a:t>
            </a:r>
          </a:p>
          <a:p>
            <a:r>
              <a:rPr lang="en-SE" dirty="0"/>
              <a:t>Med.A.045 Validity</a:t>
            </a:r>
          </a:p>
          <a:p>
            <a:pPr marL="0" indent="0">
              <a:buNone/>
            </a:pP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4002044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A screenshot of a medical exercise&#10;&#10;AI-generated content may be incorrect.">
            <a:extLst>
              <a:ext uri="{FF2B5EF4-FFF2-40B4-BE49-F238E27FC236}">
                <a16:creationId xmlns:a16="http://schemas.microsoft.com/office/drawing/2014/main" id="{A9018AB0-A6B4-965B-98D0-1DE332AC6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0" y="106754"/>
            <a:ext cx="8153400" cy="664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1813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AI-generated content may be incorrect.">
            <a:extLst>
              <a:ext uri="{FF2B5EF4-FFF2-40B4-BE49-F238E27FC236}">
                <a16:creationId xmlns:a16="http://schemas.microsoft.com/office/drawing/2014/main" id="{252CC0C4-2950-7548-751B-01A34D502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" y="552450"/>
            <a:ext cx="11080750" cy="3099759"/>
          </a:xfrm>
          <a:prstGeom prst="rect">
            <a:avLst/>
          </a:prstGeom>
        </p:spPr>
      </p:pic>
      <p:pic>
        <p:nvPicPr>
          <p:cNvPr id="6" name="Picture 5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B18D6836-D8EE-D3F3-315F-EB3C73AD5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69" y="4216400"/>
            <a:ext cx="11203081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14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skärmbild, Webbplats, Webbsida&#10;&#10;Automatiskt genererad beskrivning">
            <a:extLst>
              <a:ext uri="{FF2B5EF4-FFF2-40B4-BE49-F238E27FC236}">
                <a16:creationId xmlns:a16="http://schemas.microsoft.com/office/drawing/2014/main" id="{ECA091B8-7369-2121-5505-161831843D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087" y="290286"/>
            <a:ext cx="8875067" cy="5886677"/>
          </a:xfrm>
        </p:spPr>
      </p:pic>
    </p:spTree>
    <p:extLst>
      <p:ext uri="{BB962C8B-B14F-4D97-AF65-F5344CB8AC3E}">
        <p14:creationId xmlns:p14="http://schemas.microsoft.com/office/powerpoint/2010/main" val="24858803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document&#10;&#10;AI-generated content may be incorrect.">
            <a:extLst>
              <a:ext uri="{FF2B5EF4-FFF2-40B4-BE49-F238E27FC236}">
                <a16:creationId xmlns:a16="http://schemas.microsoft.com/office/drawing/2014/main" id="{B5A0712A-97DD-1371-5B23-D636C2EB8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73050"/>
            <a:ext cx="9575800" cy="651772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D1D96CA5-29D9-50CC-4A64-48357EF3A97A}"/>
              </a:ext>
            </a:extLst>
          </p:cNvPr>
          <p:cNvSpPr/>
          <p:nvPr/>
        </p:nvSpPr>
        <p:spPr>
          <a:xfrm>
            <a:off x="3568700" y="1016000"/>
            <a:ext cx="1587500" cy="508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>
              <a:ln w="57150"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546C370-47DB-B433-3584-917207E80715}"/>
              </a:ext>
            </a:extLst>
          </p:cNvPr>
          <p:cNvSpPr/>
          <p:nvPr/>
        </p:nvSpPr>
        <p:spPr>
          <a:xfrm>
            <a:off x="5753100" y="3036611"/>
            <a:ext cx="1587500" cy="508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>
              <a:ln w="57150"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A562562-DE55-8CE8-E978-574E487F22DD}"/>
              </a:ext>
            </a:extLst>
          </p:cNvPr>
          <p:cNvSpPr/>
          <p:nvPr/>
        </p:nvSpPr>
        <p:spPr>
          <a:xfrm>
            <a:off x="7340600" y="3873500"/>
            <a:ext cx="3556000" cy="508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>
              <a:ln w="57150"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87F37E7-306D-C48C-E7FC-9B08F724E205}"/>
              </a:ext>
            </a:extLst>
          </p:cNvPr>
          <p:cNvSpPr/>
          <p:nvPr/>
        </p:nvSpPr>
        <p:spPr>
          <a:xfrm>
            <a:off x="3155950" y="5080000"/>
            <a:ext cx="7931150" cy="508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>
              <a:ln w="57150"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8824960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C03523BF-A32C-CCF7-2289-5DF9C70CE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762000"/>
            <a:ext cx="11718978" cy="224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0898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177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9C1B60-DC9C-1329-83FA-0231557BB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EASA </a:t>
            </a:r>
            <a:r>
              <a:rPr lang="sv-SE" sz="2800" dirty="0" err="1"/>
              <a:t>European</a:t>
            </a:r>
            <a:r>
              <a:rPr lang="sv-SE" sz="2800" dirty="0"/>
              <a:t> Union Aviation </a:t>
            </a:r>
            <a:r>
              <a:rPr lang="sv-SE" sz="2800" dirty="0" err="1"/>
              <a:t>Safety</a:t>
            </a:r>
            <a:r>
              <a:rPr lang="sv-SE" sz="2800" dirty="0"/>
              <a:t> Agency</a:t>
            </a:r>
            <a:br>
              <a:rPr lang="sv-SE" sz="2800" dirty="0"/>
            </a:br>
            <a:r>
              <a:rPr lang="sv-SE" sz="2800" dirty="0">
                <a:hlinkClick r:id="rId3"/>
              </a:rPr>
              <a:t>https://www.easa.europa.eu/en</a:t>
            </a:r>
            <a:endParaRPr lang="sv-SE" sz="28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2BA7C1-10F8-B869-B3CA-961EDA595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400" b="1" dirty="0" err="1"/>
              <a:t>Regulation</a:t>
            </a:r>
            <a:r>
              <a:rPr lang="sv-SE" sz="2400" b="1" dirty="0"/>
              <a:t> </a:t>
            </a:r>
            <a:r>
              <a:rPr lang="sv-SE" sz="2400" dirty="0"/>
              <a:t>Ladda ner som </a:t>
            </a:r>
            <a:r>
              <a:rPr lang="sv-SE" sz="2400" dirty="0" err="1"/>
              <a:t>pdf</a:t>
            </a:r>
            <a:r>
              <a:rPr lang="sv-SE" sz="2400" dirty="0"/>
              <a:t> eller online format</a:t>
            </a:r>
          </a:p>
          <a:p>
            <a:r>
              <a:rPr lang="sv-SE" sz="2400" dirty="0"/>
              <a:t>Alla regler från EASA består av </a:t>
            </a:r>
          </a:p>
          <a:p>
            <a:pPr lvl="1"/>
            <a:r>
              <a:rPr lang="sv-SE" sz="2000" dirty="0" err="1"/>
              <a:t>Implementing</a:t>
            </a:r>
            <a:r>
              <a:rPr lang="sv-SE" sz="2000" dirty="0"/>
              <a:t> </a:t>
            </a:r>
            <a:r>
              <a:rPr lang="sv-SE" sz="2000" dirty="0" err="1"/>
              <a:t>Rules</a:t>
            </a:r>
            <a:r>
              <a:rPr lang="sv-SE" sz="2000" dirty="0"/>
              <a:t> (IRs)			Regel, som en lag</a:t>
            </a:r>
          </a:p>
          <a:p>
            <a:pPr lvl="1"/>
            <a:r>
              <a:rPr lang="sv-SE" sz="2000" dirty="0"/>
              <a:t>Acceptable </a:t>
            </a:r>
            <a:r>
              <a:rPr lang="sv-SE" sz="2000" dirty="0" err="1"/>
              <a:t>Means</a:t>
            </a:r>
            <a:r>
              <a:rPr lang="sv-SE" sz="2000" dirty="0"/>
              <a:t> </a:t>
            </a:r>
            <a:r>
              <a:rPr lang="sv-SE" sz="2000" dirty="0" err="1"/>
              <a:t>of</a:t>
            </a:r>
            <a:r>
              <a:rPr lang="sv-SE" sz="2000" dirty="0"/>
              <a:t> </a:t>
            </a:r>
            <a:r>
              <a:rPr lang="sv-SE" sz="2000" dirty="0" err="1"/>
              <a:t>Compliance</a:t>
            </a:r>
            <a:r>
              <a:rPr lang="sv-SE" sz="2000" dirty="0"/>
              <a:t> (AMC) 	Hur man ska göra för att uppfylla regeln</a:t>
            </a:r>
          </a:p>
          <a:p>
            <a:pPr lvl="1"/>
            <a:r>
              <a:rPr lang="sv-SE" sz="2000" dirty="0" err="1"/>
              <a:t>Guidance</a:t>
            </a:r>
            <a:r>
              <a:rPr lang="sv-SE" sz="2000" dirty="0"/>
              <a:t> Material (GM)			Guider och förklaringar</a:t>
            </a:r>
          </a:p>
          <a:p>
            <a:pPr lvl="1"/>
            <a:endParaRPr lang="sv-SE" sz="2000" dirty="0"/>
          </a:p>
          <a:p>
            <a:pPr lvl="1"/>
            <a:r>
              <a:rPr lang="sv-SE" sz="2000" dirty="0"/>
              <a:t>Sektion A gäller utövare och Sektion B den utsedda myndigheten (Transportstyrelsen)</a:t>
            </a:r>
            <a:endParaRPr lang="sv-SE" sz="2400" dirty="0"/>
          </a:p>
          <a:p>
            <a:r>
              <a:rPr lang="sv-SE" sz="2400" dirty="0"/>
              <a:t>SERA</a:t>
            </a:r>
          </a:p>
          <a:p>
            <a:pPr lvl="1"/>
            <a:r>
              <a:rPr lang="sv-SE" sz="1900" dirty="0" err="1"/>
              <a:t>Standardised</a:t>
            </a:r>
            <a:r>
              <a:rPr lang="sv-SE" sz="1900" dirty="0"/>
              <a:t> </a:t>
            </a:r>
            <a:r>
              <a:rPr lang="sv-SE" sz="1900" dirty="0" err="1"/>
              <a:t>European</a:t>
            </a:r>
            <a:r>
              <a:rPr lang="sv-SE" sz="1900" dirty="0"/>
              <a:t> </a:t>
            </a:r>
            <a:r>
              <a:rPr lang="sv-SE" sz="1900" dirty="0" err="1"/>
              <a:t>Rules</a:t>
            </a:r>
            <a:r>
              <a:rPr lang="sv-SE" sz="1900" dirty="0"/>
              <a:t> </a:t>
            </a:r>
            <a:r>
              <a:rPr lang="sv-SE" sz="1900" dirty="0" err="1"/>
              <a:t>of</a:t>
            </a:r>
            <a:r>
              <a:rPr lang="sv-SE" sz="1900" dirty="0"/>
              <a:t> the Air</a:t>
            </a:r>
          </a:p>
          <a:p>
            <a:r>
              <a:rPr lang="sv-SE" sz="2400" dirty="0" err="1"/>
              <a:t>Balloons</a:t>
            </a:r>
            <a:r>
              <a:rPr lang="sv-SE" sz="2400" dirty="0"/>
              <a:t>–Air Operations &gt; </a:t>
            </a:r>
            <a:r>
              <a:rPr lang="sv-SE" sz="2400" dirty="0" err="1"/>
              <a:t>Balloon</a:t>
            </a:r>
            <a:r>
              <a:rPr lang="sv-SE" sz="2400" dirty="0"/>
              <a:t> </a:t>
            </a:r>
            <a:r>
              <a:rPr lang="sv-SE" sz="2400" dirty="0" err="1"/>
              <a:t>Rule</a:t>
            </a:r>
            <a:r>
              <a:rPr lang="sv-SE" sz="2400" dirty="0"/>
              <a:t> Book–</a:t>
            </a:r>
            <a:r>
              <a:rPr lang="sv-SE" sz="2400" dirty="0" err="1"/>
              <a:t>Easy</a:t>
            </a:r>
            <a:r>
              <a:rPr lang="sv-SE" sz="2400" dirty="0"/>
              <a:t> Access </a:t>
            </a:r>
            <a:r>
              <a:rPr lang="sv-SE" sz="2400" dirty="0" err="1"/>
              <a:t>Rules</a:t>
            </a:r>
            <a:endParaRPr lang="sv-SE" sz="2400" dirty="0"/>
          </a:p>
          <a:p>
            <a:pPr lvl="1"/>
            <a:r>
              <a:rPr lang="sv-SE" sz="1900" dirty="0" err="1"/>
              <a:t>This</a:t>
            </a:r>
            <a:r>
              <a:rPr lang="sv-SE" sz="1900" dirty="0"/>
              <a:t> </a:t>
            </a:r>
            <a:r>
              <a:rPr lang="sv-SE" sz="1900" dirty="0" err="1"/>
              <a:t>document</a:t>
            </a:r>
            <a:r>
              <a:rPr lang="sv-SE" sz="1900" dirty="0"/>
              <a:t> at the present </a:t>
            </a:r>
            <a:r>
              <a:rPr lang="sv-SE" sz="1900" dirty="0" err="1"/>
              <a:t>stage</a:t>
            </a:r>
            <a:r>
              <a:rPr lang="sv-SE" sz="1900" dirty="0"/>
              <a:t> </a:t>
            </a:r>
            <a:r>
              <a:rPr lang="sv-SE" sz="1900" dirty="0" err="1"/>
              <a:t>contains</a:t>
            </a:r>
            <a:r>
              <a:rPr lang="sv-SE" sz="1900" dirty="0"/>
              <a:t> the </a:t>
            </a:r>
            <a:r>
              <a:rPr lang="sv-SE" sz="1900" dirty="0" err="1"/>
              <a:t>applicable</a:t>
            </a:r>
            <a:r>
              <a:rPr lang="sv-SE" sz="1900" dirty="0"/>
              <a:t> </a:t>
            </a:r>
            <a:r>
              <a:rPr lang="sv-SE" sz="1900" dirty="0" err="1"/>
              <a:t>rules</a:t>
            </a:r>
            <a:r>
              <a:rPr lang="sv-SE" sz="1900" dirty="0"/>
              <a:t> on air operations, </a:t>
            </a:r>
            <a:r>
              <a:rPr lang="sv-SE" sz="1900" dirty="0" err="1"/>
              <a:t>licensing</a:t>
            </a:r>
            <a:r>
              <a:rPr lang="sv-SE" sz="1900" dirty="0"/>
              <a:t>, </a:t>
            </a:r>
            <a:r>
              <a:rPr lang="sv-SE" sz="1900" dirty="0" err="1"/>
              <a:t>maintenance</a:t>
            </a:r>
            <a:r>
              <a:rPr lang="sv-SE" sz="1900" dirty="0"/>
              <a:t> and </a:t>
            </a:r>
            <a:r>
              <a:rPr lang="sv-SE" sz="1900" dirty="0" err="1"/>
              <a:t>certification</a:t>
            </a:r>
            <a:r>
              <a:rPr lang="sv-SE" sz="1900" dirty="0"/>
              <a:t> </a:t>
            </a:r>
            <a:r>
              <a:rPr lang="sv-SE" sz="1900" dirty="0" err="1"/>
              <a:t>of</a:t>
            </a:r>
            <a:r>
              <a:rPr lang="sv-SE" sz="1900" dirty="0"/>
              <a:t> </a:t>
            </a:r>
            <a:r>
              <a:rPr lang="sv-SE" sz="1900" dirty="0" err="1"/>
              <a:t>balloons</a:t>
            </a:r>
            <a:r>
              <a:rPr lang="sv-SE" sz="1900" dirty="0"/>
              <a:t>. </a:t>
            </a:r>
          </a:p>
          <a:p>
            <a:pPr lvl="1"/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7945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3239FACF-B52C-42DB-3FD5-2079F353C0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500" y="297656"/>
            <a:ext cx="10452100" cy="5879307"/>
          </a:xfrm>
        </p:spPr>
      </p:pic>
    </p:spTree>
    <p:extLst>
      <p:ext uri="{BB962C8B-B14F-4D97-AF65-F5344CB8AC3E}">
        <p14:creationId xmlns:p14="http://schemas.microsoft.com/office/powerpoint/2010/main" val="2982468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836999-E82D-385A-6B75-F0C2FCED44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202" y="327991"/>
            <a:ext cx="11491249" cy="593697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50D627B-07E5-6D57-0206-D18C1CFA3EA1}"/>
              </a:ext>
            </a:extLst>
          </p:cNvPr>
          <p:cNvGrpSpPr/>
          <p:nvPr/>
        </p:nvGrpSpPr>
        <p:grpSpPr>
          <a:xfrm>
            <a:off x="4114800" y="3987800"/>
            <a:ext cx="5029200" cy="1587500"/>
            <a:chOff x="4114800" y="3987800"/>
            <a:chExt cx="5029200" cy="15875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E96B74C-24E0-63C6-77C0-4DFC6B263951}"/>
                </a:ext>
              </a:extLst>
            </p:cNvPr>
            <p:cNvSpPr/>
            <p:nvPr/>
          </p:nvSpPr>
          <p:spPr>
            <a:xfrm>
              <a:off x="4229100" y="5067300"/>
              <a:ext cx="1524000" cy="508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CFD63ED-55EE-0C21-EF77-AF45623ED188}"/>
                </a:ext>
              </a:extLst>
            </p:cNvPr>
            <p:cNvSpPr/>
            <p:nvPr/>
          </p:nvSpPr>
          <p:spPr>
            <a:xfrm>
              <a:off x="6743700" y="3987800"/>
              <a:ext cx="2400300" cy="508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E1935D3-3EF4-BAEC-1AB3-E000E23FD032}"/>
                </a:ext>
              </a:extLst>
            </p:cNvPr>
            <p:cNvSpPr/>
            <p:nvPr/>
          </p:nvSpPr>
          <p:spPr>
            <a:xfrm>
              <a:off x="4114800" y="3987800"/>
              <a:ext cx="838200" cy="389836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/>
            </a:p>
          </p:txBody>
        </p:sp>
      </p:grpSp>
    </p:spTree>
    <p:extLst>
      <p:ext uri="{BB962C8B-B14F-4D97-AF65-F5344CB8AC3E}">
        <p14:creationId xmlns:p14="http://schemas.microsoft.com/office/powerpoint/2010/main" val="1645899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0E69A-856F-6216-AC96-0B04696CF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yellow cover with icons&#10;&#10;AI-generated content may be incorrect.">
            <a:extLst>
              <a:ext uri="{FF2B5EF4-FFF2-40B4-BE49-F238E27FC236}">
                <a16:creationId xmlns:a16="http://schemas.microsoft.com/office/drawing/2014/main" id="{B9D57602-FE2D-25FD-A4AC-ABA4C5EA4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444500"/>
            <a:ext cx="4508500" cy="6311900"/>
          </a:xfrm>
          <a:prstGeom prst="rect">
            <a:avLst/>
          </a:prstGeom>
        </p:spPr>
      </p:pic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CE21FEF7-AF80-AAB3-17C6-C8B827CD9907}"/>
              </a:ext>
            </a:extLst>
          </p:cNvPr>
          <p:cNvSpPr txBox="1">
            <a:spLocks/>
          </p:cNvSpPr>
          <p:nvPr/>
        </p:nvSpPr>
        <p:spPr>
          <a:xfrm>
            <a:off x="5257800" y="1219200"/>
            <a:ext cx="6934200" cy="51943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200" dirty="0"/>
              <a:t>SECTION 2 APPLICABILITY AND COMPLIANCE </a:t>
            </a:r>
          </a:p>
          <a:p>
            <a:pPr lvl="1"/>
            <a:r>
              <a:rPr lang="sv-SE" sz="1800" dirty="0"/>
              <a:t>SERA.2005, 2010, 2015, 2020</a:t>
            </a:r>
          </a:p>
          <a:p>
            <a:r>
              <a:rPr lang="sv-SE" sz="2200" dirty="0"/>
              <a:t>SECTION 3 GENERAL RULES AND COLLISION AVOIDANCE</a:t>
            </a:r>
          </a:p>
          <a:p>
            <a:pPr lvl="1"/>
            <a:r>
              <a:rPr lang="sv-SE" sz="1800" dirty="0"/>
              <a:t>SERA.3101, 3105, 3145, 3205, 3210, 3225</a:t>
            </a:r>
          </a:p>
          <a:p>
            <a:r>
              <a:rPr lang="sv-SE" sz="2200" dirty="0"/>
              <a:t>SECTION 4 FLIGHT PLANS </a:t>
            </a:r>
          </a:p>
          <a:p>
            <a:pPr lvl="1"/>
            <a:r>
              <a:rPr lang="sv-SE" sz="1800" dirty="0"/>
              <a:t>SERA.4001, 4005, 4010, 4015, 4020</a:t>
            </a:r>
          </a:p>
          <a:p>
            <a:r>
              <a:rPr lang="sv-SE" sz="2200" dirty="0"/>
              <a:t>SECTION 5 VISUAL METEOROLOGICAL CONDITIONS, VISUAL FLIGHT RULES </a:t>
            </a:r>
          </a:p>
          <a:p>
            <a:pPr lvl="1"/>
            <a:r>
              <a:rPr lang="sv-SE" sz="1800" dirty="0"/>
              <a:t>SERA.5001, 5005</a:t>
            </a:r>
          </a:p>
          <a:p>
            <a:r>
              <a:rPr lang="sv-SE" sz="2200" dirty="0"/>
              <a:t>SECTION 6 AIRSPACE CLASSIFICATION </a:t>
            </a:r>
          </a:p>
          <a:p>
            <a:pPr lvl="1"/>
            <a:r>
              <a:rPr lang="sv-SE" sz="1800" dirty="0"/>
              <a:t>SERA.6001, 6005</a:t>
            </a:r>
          </a:p>
          <a:p>
            <a:r>
              <a:rPr lang="sv-SE" sz="2200" dirty="0"/>
              <a:t>SECTION 13 SSR TRANSPONDER </a:t>
            </a:r>
          </a:p>
          <a:p>
            <a:pPr lvl="1"/>
            <a:r>
              <a:rPr lang="sv-SE" sz="1800" dirty="0"/>
              <a:t>SERA.13001, 13005, 13010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E17BBF3-1B57-486D-08F6-DEE05BF4B96B}"/>
              </a:ext>
            </a:extLst>
          </p:cNvPr>
          <p:cNvSpPr txBox="1">
            <a:spLocks/>
          </p:cNvSpPr>
          <p:nvPr/>
        </p:nvSpPr>
        <p:spPr>
          <a:xfrm>
            <a:off x="6096000" y="301625"/>
            <a:ext cx="5727700" cy="9175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hlinkClick r:id="rId3"/>
              </a:rPr>
              <a:t>SERA – </a:t>
            </a:r>
            <a:r>
              <a:rPr lang="sv-SE" dirty="0" err="1">
                <a:hlinkClick r:id="rId3"/>
              </a:rPr>
              <a:t>Rules</a:t>
            </a:r>
            <a:r>
              <a:rPr lang="sv-SE" dirty="0">
                <a:hlinkClick r:id="rId3"/>
              </a:rPr>
              <a:t> </a:t>
            </a:r>
            <a:r>
              <a:rPr lang="sv-SE" dirty="0" err="1">
                <a:hlinkClick r:id="rId3"/>
              </a:rPr>
              <a:t>of</a:t>
            </a:r>
            <a:r>
              <a:rPr lang="sv-SE" dirty="0">
                <a:hlinkClick r:id="rId3"/>
              </a:rPr>
              <a:t> the Air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3643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4A2112-2FD7-FE6E-A4BF-98D9DBE6D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22" y="245533"/>
            <a:ext cx="10841739" cy="49297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C3564A-200A-9E95-17AF-E44F434754C0}"/>
              </a:ext>
            </a:extLst>
          </p:cNvPr>
          <p:cNvSpPr txBox="1"/>
          <p:nvPr/>
        </p:nvSpPr>
        <p:spPr>
          <a:xfrm>
            <a:off x="7086600" y="5444067"/>
            <a:ext cx="439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E" dirty="0">
                <a:solidFill>
                  <a:srgbClr val="FF0000"/>
                </a:solidFill>
              </a:rPr>
              <a:t>Var hittar vi information?</a:t>
            </a:r>
          </a:p>
          <a:p>
            <a:r>
              <a:rPr lang="en-SE" dirty="0">
                <a:solidFill>
                  <a:srgbClr val="FF0000"/>
                </a:solidFill>
              </a:rPr>
              <a:t>NOTAM, AIP, flygkartan, hjälpsamma appar</a:t>
            </a:r>
          </a:p>
        </p:txBody>
      </p:sp>
    </p:spTree>
    <p:extLst>
      <p:ext uri="{BB962C8B-B14F-4D97-AF65-F5344CB8AC3E}">
        <p14:creationId xmlns:p14="http://schemas.microsoft.com/office/powerpoint/2010/main" val="603022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525AD-76F0-D058-AB1B-EE5B71444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Detta är du skyldig att kolla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64DBB0-0B51-030F-C4F2-72D6025CD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SE" dirty="0"/>
              <a:t>Börja här:  </a:t>
            </a:r>
            <a:r>
              <a:rPr lang="en-GB" dirty="0">
                <a:hlinkClick r:id="rId2"/>
              </a:rPr>
              <a:t>LFV AROWeb</a:t>
            </a:r>
            <a:br>
              <a:rPr lang="en-GB" dirty="0"/>
            </a:br>
            <a:endParaRPr lang="en-GB" dirty="0"/>
          </a:p>
          <a:p>
            <a:pPr lvl="1"/>
            <a:r>
              <a:rPr lang="en-GB" dirty="0"/>
              <a:t>NOTAM - Titta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u="sng" dirty="0"/>
              <a:t>Sweden VFR 24hr </a:t>
            </a:r>
            <a:r>
              <a:rPr lang="en-GB" dirty="0" err="1"/>
              <a:t>eller</a:t>
            </a:r>
            <a:r>
              <a:rPr lang="en-GB" dirty="0"/>
              <a:t> </a:t>
            </a:r>
            <a:r>
              <a:rPr lang="en-GB" u="sng" dirty="0"/>
              <a:t>FIR 99days</a:t>
            </a:r>
            <a:r>
              <a:rPr lang="en-GB" dirty="0"/>
              <a:t>. </a:t>
            </a:r>
            <a:br>
              <a:rPr lang="en-GB" dirty="0"/>
            </a:br>
            <a:r>
              <a:rPr lang="en-GB" dirty="0"/>
              <a:t>Kolla de </a:t>
            </a:r>
            <a:r>
              <a:rPr lang="en-GB" u="sng" dirty="0" err="1"/>
              <a:t>flygplatser</a:t>
            </a:r>
            <a:r>
              <a:rPr lang="en-GB" dirty="0"/>
              <a:t> du </a:t>
            </a:r>
            <a:r>
              <a:rPr lang="en-GB" dirty="0" err="1"/>
              <a:t>berörs</a:t>
            </a:r>
            <a:r>
              <a:rPr lang="en-GB" dirty="0"/>
              <a:t> </a:t>
            </a:r>
            <a:r>
              <a:rPr lang="en-GB" dirty="0" err="1"/>
              <a:t>av</a:t>
            </a:r>
            <a:r>
              <a:rPr lang="en-GB" dirty="0"/>
              <a:t> </a:t>
            </a:r>
            <a:r>
              <a:rPr lang="en-GB" dirty="0" err="1"/>
              <a:t>samt</a:t>
            </a:r>
            <a:r>
              <a:rPr lang="en-GB" dirty="0"/>
              <a:t> </a:t>
            </a:r>
            <a:r>
              <a:rPr lang="en-GB" dirty="0" err="1"/>
              <a:t>längst</a:t>
            </a:r>
            <a:r>
              <a:rPr lang="en-GB" dirty="0"/>
              <a:t> </a:t>
            </a:r>
            <a:r>
              <a:rPr lang="en-GB" dirty="0" err="1"/>
              <a:t>ner</a:t>
            </a:r>
            <a:r>
              <a:rPr lang="en-GB" dirty="0"/>
              <a:t> under </a:t>
            </a:r>
            <a:r>
              <a:rPr lang="en-GB" u="sng" dirty="0"/>
              <a:t>EN-ROUTE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u="sng" dirty="0"/>
              <a:t>NAV WARNINGS</a:t>
            </a:r>
            <a:br>
              <a:rPr lang="en-GB" u="sng" dirty="0"/>
            </a:br>
            <a:endParaRPr lang="en-GB" u="sng" dirty="0"/>
          </a:p>
          <a:p>
            <a:pPr lvl="1"/>
            <a:r>
              <a:rPr lang="en-SE" dirty="0"/>
              <a:t>AIP – Aironautical Information Publication eAIP</a:t>
            </a:r>
          </a:p>
          <a:p>
            <a:pPr lvl="2"/>
            <a:r>
              <a:rPr lang="en-SE" dirty="0"/>
              <a:t>AD 2: Här finns frekvenser till flygplatser och ibland också telefinnummer till flygtrafikledningen</a:t>
            </a:r>
          </a:p>
          <a:p>
            <a:pPr lvl="2"/>
            <a:endParaRPr lang="en-SE" dirty="0"/>
          </a:p>
          <a:p>
            <a:pPr lvl="2"/>
            <a:r>
              <a:rPr lang="en-SE" dirty="0"/>
              <a:t>SUPs: Komplement till NOTAM, dessa måste du också läsa!</a:t>
            </a:r>
          </a:p>
        </p:txBody>
      </p:sp>
    </p:spTree>
    <p:extLst>
      <p:ext uri="{BB962C8B-B14F-4D97-AF65-F5344CB8AC3E}">
        <p14:creationId xmlns:p14="http://schemas.microsoft.com/office/powerpoint/2010/main" val="4104309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1104</TotalTime>
  <Words>673</Words>
  <Application>Microsoft Macintosh PowerPoint</Application>
  <PresentationFormat>Widescreen</PresentationFormat>
  <Paragraphs>87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Office-tema</vt:lpstr>
      <vt:lpstr>Regler för ballongflygning  Transportstyrelsen och EASA</vt:lpstr>
      <vt:lpstr>Transportstyrelsen https://www.transportstyrelsen.se/sv/luftfart/privat--och-allmanflyg/</vt:lpstr>
      <vt:lpstr>PowerPoint Presentation</vt:lpstr>
      <vt:lpstr>EASA European Union Aviation Safety Agency https://www.easa.europa.eu/en</vt:lpstr>
      <vt:lpstr>PowerPoint Presentation</vt:lpstr>
      <vt:lpstr>PowerPoint Presentation</vt:lpstr>
      <vt:lpstr>PowerPoint Presentation</vt:lpstr>
      <vt:lpstr>PowerPoint Presentation</vt:lpstr>
      <vt:lpstr>Detta är du skyldig att kolla</vt:lpstr>
      <vt:lpstr>Bra appar och sidor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Balloon Rule Book</vt:lpstr>
      <vt:lpstr>PowerPoint Presentation</vt:lpstr>
      <vt:lpstr>PowerPoint Presentation</vt:lpstr>
      <vt:lpstr>PowerPoint Presentation</vt:lpstr>
      <vt:lpstr>PowerPoint Presentation</vt:lpstr>
      <vt:lpstr>Part-MED (en del av ”Aircrew)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Regler för ballongflygning</dc:title>
  <dc:subject/>
  <dc:creator>Charlotte Algotsson</dc:creator>
  <cp:keywords/>
  <dc:description/>
  <cp:lastModifiedBy>Charlotte Algotsson</cp:lastModifiedBy>
  <cp:revision>9</cp:revision>
  <cp:lastPrinted>2025-10-09T16:09:54Z</cp:lastPrinted>
  <dcterms:created xsi:type="dcterms:W3CDTF">2024-09-22T10:28:18Z</dcterms:created>
  <dcterms:modified xsi:type="dcterms:W3CDTF">2025-10-10T10:04:33Z</dcterms:modified>
  <cp:category/>
</cp:coreProperties>
</file>