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57" r:id="rId5"/>
    <p:sldId id="262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79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46E7A1-72C1-BF6F-1FDD-E0CBB81B09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00EE90C-E1EF-F877-1A6C-3F79CB9CC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944A8EC-BB84-17FD-930B-BC16D4868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82323-1DAD-422C-AFB5-83920A4584D8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EC8707B-AB3A-7E00-99C4-AD6FA2D3B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F1D5A13-060D-CBF3-C47E-428EB7630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0D-E97F-47B4-813E-A7AF6740BB1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2344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9294FA-0713-A8BC-FE19-2A0B01A0E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EE94036-94EB-882F-8E21-82040EBE0A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B402345-E0E0-5B87-5B3E-87FB9268C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82323-1DAD-422C-AFB5-83920A4584D8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499FCD3-275F-8C90-6D7A-FE95927EA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9CE27B8-2D7F-0A76-B632-1C26D22F9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0D-E97F-47B4-813E-A7AF6740BB1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3201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3A989B3-51AD-6EAC-BA95-74F767ACCE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FA43EA8-8F95-CE76-A9F2-30471F88FE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DD9C5A7-AC81-4FC7-9694-2A375944E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82323-1DAD-422C-AFB5-83920A4584D8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17787D1-D609-8078-2D18-1C9469EB2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5BB314-53D8-ACC4-BC56-446D765B6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0D-E97F-47B4-813E-A7AF6740BB1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8857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A1CE7F-84D4-FCF9-C10C-5B5C3C542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27D26DE-0626-194D-BDD2-1F8816587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2715E44-1DB0-B7B4-6655-130028527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82323-1DAD-422C-AFB5-83920A4584D8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491E0D2-A4F8-C42D-B918-1FEC48F89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59BD654-6232-1448-D17D-DC4A15A64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0D-E97F-47B4-813E-A7AF6740BB1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0697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C10AD4-0F5B-4315-B744-B09684A8F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226EF33-7D78-D297-81C1-F4D26FF75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73CA19C-AF45-18FC-C55A-66E41B64F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82323-1DAD-422C-AFB5-83920A4584D8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F212FE-487B-BE95-E1A9-BE6B2CB25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397E4CE-C243-D96E-BD82-7CE5D0CC3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0D-E97F-47B4-813E-A7AF6740BB1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9666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76131A-C0EB-87A6-DBF1-CA804598C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C4D80C-557A-59A2-CE28-4E417D88A0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351FE1C-D843-F4A6-A343-4F40B71AD3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1AB74C1-CEB4-6353-096F-06321CB4B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82323-1DAD-422C-AFB5-83920A4584D8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907DBB0-0708-E470-B9A0-2A1AEC9F7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627775F-CFF0-B13E-2862-1351A1711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0D-E97F-47B4-813E-A7AF6740BB1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1765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BA5464-BE2C-25BB-EB19-3D448A61C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542991A-AAC5-5963-E2C2-BC243CC9B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E95770E-F332-942D-7454-CD9C739EA4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0F1C941-A0E4-8CBF-CE55-8FD3031EB0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1BE7414-7624-8455-378B-41E8A25671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4AA9E9F-F3B2-3EE1-24FA-7D19CF88C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82323-1DAD-422C-AFB5-83920A4584D8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3A24FEA-1F0F-8FA8-D9A0-83B1C60EA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AC29542-7905-D9DD-29F7-70CDE12A6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0D-E97F-47B4-813E-A7AF6740BB1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6075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EC27AC-A315-A9D8-CE74-25603E99A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503EB9D-C987-946A-96C3-321999840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82323-1DAD-422C-AFB5-83920A4584D8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3965CC4-551B-DCCA-8097-6C44D6979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65133B1-6410-A9FF-2342-75AAA135D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0D-E97F-47B4-813E-A7AF6740BB1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4264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18BA093-2268-803A-AF90-F02C8865A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82323-1DAD-422C-AFB5-83920A4584D8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2391045-E46F-BEC4-34A0-335CE0A28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C977DEF-A609-5B70-FCE6-A9B276D40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0D-E97F-47B4-813E-A7AF6740BB1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729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91E47B-C8FC-1B57-299D-7DF8D57B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184198B-BF8E-8D12-7AEC-334992E8E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092666D-11CD-37CF-BAC6-2B1D20D442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D383F9B-67CA-E15B-EAD1-192D5F97E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82323-1DAD-422C-AFB5-83920A4584D8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D565191-3C97-5B8A-02DE-3A3A19ED0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2C12899-A039-1395-A80E-5EE017FAA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0D-E97F-47B4-813E-A7AF6740BB1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3214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41DA89-61EF-1D58-451D-A29CA18C1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DD2499D-8627-067B-65D4-9A67FFBD1F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43938E6-47FC-CED6-951D-BEC10623E0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6857AF8-5207-D214-7B76-257536FE2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82323-1DAD-422C-AFB5-83920A4584D8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A003642-CF66-6AED-CE5B-FE5061C61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6E31FE7-3C80-382B-4F6E-48E25AAE5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0D-E97F-47B4-813E-A7AF6740BB1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4743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6BC6DCA-790C-FC72-1DE0-952077998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185AA00-6EA9-1866-5692-A866D7EC0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26261E-2EF8-AD11-23CE-2294E3718F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082323-1DAD-422C-AFB5-83920A4584D8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978240E-E8BA-588B-653A-17FEADC12C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D79DF4-E25D-35AC-BFCE-BC29470EB6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BC7A0D-E97F-47B4-813E-A7AF6740BB1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8683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A34752-AF34-177D-8DC2-6CC21892C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9723"/>
            <a:ext cx="9144000" cy="752669"/>
          </a:xfrm>
        </p:spPr>
        <p:txBody>
          <a:bodyPr anchor="ctr">
            <a:normAutofit/>
          </a:bodyPr>
          <a:lstStyle/>
          <a:p>
            <a:r>
              <a:rPr lang="sv-SE" sz="4000" b="1" kern="1400" spc="-5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Förankrad flygning</a:t>
            </a:r>
            <a:endParaRPr lang="sv-SE" dirty="0"/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4F252840-9136-2963-8F5F-A4AA0817F5DE}"/>
              </a:ext>
            </a:extLst>
          </p:cNvPr>
          <p:cNvSpPr txBox="1"/>
          <p:nvPr/>
        </p:nvSpPr>
        <p:spPr>
          <a:xfrm>
            <a:off x="450850" y="1298826"/>
            <a:ext cx="109283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LcParenR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BPL holder shall undertake tethered flights with hot-air balloons only if he or she holds a tethered hot-air balloon flight rating in accordance with this point. 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apply for a tethered hot-air balloon flight rating, the applicant shall: 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 (1) have privileges for the hot-air balloon class; 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 (2) first complete at least two tethered hot-air balloon instruction flights. </a:t>
            </a:r>
          </a:p>
          <a:p>
            <a:pPr marL="342900" indent="-342900">
              <a:buFont typeface="+mj-lt"/>
              <a:buAutoNum type="alphaLcParenR" startAt="3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completion of the tethered hot-air balloon training shall be entered in the logbook and signed by the FI(B) who is responsible for the training. </a:t>
            </a:r>
          </a:p>
          <a:p>
            <a:pPr marL="342900" indent="-342900">
              <a:buFont typeface="+mj-lt"/>
              <a:buAutoNum type="alphaLcParenR" startAt="3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pilot who holds a tethered hot-air balloon flight rating shall exercise his or her privileges only if he or she has completed at least </a:t>
            </a: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 tethered hot-air balloon flight during the 48 months preceding the planned flight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or, if he or she has not performed such a flight, the pilot shall exercise his or her privileges if they have performed a tethered hot-air balloon flight flying dual or solo under the </a:t>
            </a: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supervision of an FI(B).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completion of such dual or solo flight under </a:t>
            </a: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supervision shall be entered in the pilots logbook and signed by the FI(B). </a:t>
            </a:r>
            <a:endParaRPr lang="sv-SE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CFD6411B-F470-8CB5-BB15-6D6449631D7B}"/>
              </a:ext>
            </a:extLst>
          </p:cNvPr>
          <p:cNvSpPr txBox="1"/>
          <p:nvPr/>
        </p:nvSpPr>
        <p:spPr>
          <a:xfrm>
            <a:off x="450850" y="782029"/>
            <a:ext cx="10928350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sv-SE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BFCL.200 </a:t>
            </a:r>
            <a:r>
              <a:rPr lang="sv-SE" sz="28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Tethered</a:t>
            </a:r>
            <a:r>
              <a:rPr lang="sv-SE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hot-air </a:t>
            </a:r>
            <a:r>
              <a:rPr lang="sv-SE" sz="28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balloon</a:t>
            </a:r>
            <a:r>
              <a:rPr lang="sv-SE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flight rating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E4CA6AF3-A196-C5A8-3040-04B3F5402540}"/>
              </a:ext>
            </a:extLst>
          </p:cNvPr>
          <p:cNvSpPr txBox="1"/>
          <p:nvPr/>
        </p:nvSpPr>
        <p:spPr>
          <a:xfrm>
            <a:off x="450850" y="4932415"/>
            <a:ext cx="10928350" cy="52322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sv-SE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GM1 BFCL.200 </a:t>
            </a:r>
            <a:r>
              <a:rPr lang="sv-SE" sz="28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Tethered</a:t>
            </a:r>
            <a:r>
              <a:rPr lang="sv-SE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hot-air </a:t>
            </a:r>
            <a:r>
              <a:rPr lang="sv-SE" sz="28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balloon</a:t>
            </a:r>
            <a:r>
              <a:rPr lang="sv-SE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flight rating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CF86191D-D04C-32B5-9CB0-537F7136B4A0}"/>
              </a:ext>
            </a:extLst>
          </p:cNvPr>
          <p:cNvSpPr txBox="1"/>
          <p:nvPr/>
        </p:nvSpPr>
        <p:spPr>
          <a:xfrm>
            <a:off x="450850" y="5559174"/>
            <a:ext cx="10928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tethered activity where the balloon does not leave the ground is not considered a flight. Such an activity is not eligible to count for initial training or recency for the tethered hot-air balloon flight rating.</a:t>
            </a:r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792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B018D8C9-76CB-8B74-FE36-9F7EE5BF7ECC}"/>
              </a:ext>
            </a:extLst>
          </p:cNvPr>
          <p:cNvSpPr txBox="1"/>
          <p:nvPr/>
        </p:nvSpPr>
        <p:spPr>
          <a:xfrm>
            <a:off x="323850" y="324829"/>
            <a:ext cx="1092835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800" b="0" i="0" dirty="0">
                <a:solidFill>
                  <a:srgbClr val="FFFFFF"/>
                </a:solidFill>
                <a:effectLst/>
                <a:latin typeface="g_d0_f4"/>
              </a:rPr>
              <a:t>AMC1 BFCL.200(b)(2)  Tethered hot-air balloon flight</a:t>
            </a:r>
            <a:endParaRPr lang="sv-SE" sz="2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6C2B10E8-A8E2-9B4B-D84D-0F7D36427C7A}"/>
              </a:ext>
            </a:extLst>
          </p:cNvPr>
          <p:cNvSpPr txBox="1"/>
          <p:nvPr/>
        </p:nvSpPr>
        <p:spPr>
          <a:xfrm>
            <a:off x="323850" y="995257"/>
            <a:ext cx="8718550" cy="540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FLIGHT INSTRUCTION FOR THE HOT-AIR BALLOON TETHERED FLIGHT RATING</a:t>
            </a:r>
          </a:p>
          <a:p>
            <a:endParaRPr lang="en-US" dirty="0">
              <a:solidFill>
                <a:srgbClr val="000000"/>
              </a:solidFill>
              <a:latin typeface="g_d0_f4"/>
            </a:endParaRP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instruction flights should cover the following training items: 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(a)     ground preparations;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(b)     weather suitability;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(c)     tether points: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(1)     upwind; and</a:t>
            </a:r>
            <a:b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(2)     downwind;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(d)     tether ropes (at least a three-point system, as per the applicable flight manual);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(e)     maximum all-up-weight limitation;</a:t>
            </a:r>
          </a:p>
          <a:p>
            <a:pPr marL="342900" indent="-342900">
              <a:buAutoNum type="alphaLcParenBoth" startAt="6"/>
            </a:pPr>
            <a:r>
              <a:rPr lang="sv-S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sv-SE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crowd</a:t>
            </a:r>
            <a:r>
              <a:rPr lang="sv-S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control</a:t>
            </a:r>
            <a:r>
              <a:rPr lang="sv-S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342900" indent="-342900">
              <a:buAutoNum type="alphaLcParenBoth" startAt="6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pre-take-off checks and briefings; 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(h)     heating for controlled lift off;</a:t>
            </a:r>
          </a:p>
          <a:p>
            <a:pPr marL="400050" indent="-400050">
              <a:buAutoNum type="romanLcParenBoth"/>
            </a:pP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‘hands off and hands on’ procedure for ground crew; </a:t>
            </a:r>
          </a:p>
          <a:p>
            <a:pPr marL="342900" indent="-342900">
              <a:buAutoNum type="alphaLcParenBoth" startAt="10"/>
            </a:pPr>
            <a:r>
              <a:rPr lang="sv-S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sv-SE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assessment</a:t>
            </a:r>
            <a:r>
              <a:rPr lang="sv-S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off lift; </a:t>
            </a:r>
          </a:p>
          <a:p>
            <a:pPr marL="342900" indent="-342900">
              <a:buAutoNum type="alphaLcParenBoth" startAt="10"/>
            </a:pP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 assessment of wind and obstacles; </a:t>
            </a:r>
          </a:p>
          <a:p>
            <a:pPr marL="342900" indent="-342900">
              <a:buAutoNum type="alphaLcParenBoth" startAt="10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take-off and controlled climb (at least up to 60 ft (20 m)); and </a:t>
            </a:r>
          </a:p>
          <a:p>
            <a:pPr marL="342900" indent="-342900">
              <a:buAutoNum type="alphaLcParenBoth" startAt="10"/>
            </a:pPr>
            <a:r>
              <a:rPr lang="sv-S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 </a:t>
            </a:r>
            <a:r>
              <a:rPr lang="sv-SE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passenger</a:t>
            </a:r>
            <a:r>
              <a:rPr lang="sv-S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exchange</a:t>
            </a:r>
            <a:r>
              <a:rPr lang="sv-S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procedures</a:t>
            </a:r>
            <a:r>
              <a:rPr lang="sv-S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g_d0_f4"/>
            </a:endParaRPr>
          </a:p>
          <a:p>
            <a:endParaRPr lang="en-US" dirty="0">
              <a:solidFill>
                <a:srgbClr val="000000"/>
              </a:solidFill>
              <a:latin typeface="g_d0_f4"/>
            </a:endParaRPr>
          </a:p>
          <a:p>
            <a:endParaRPr lang="en-US" dirty="0">
              <a:solidFill>
                <a:srgbClr val="000000"/>
              </a:solidFill>
              <a:latin typeface="g_d0_f4"/>
            </a:endParaRPr>
          </a:p>
          <a:p>
            <a:endParaRPr lang="en-US" dirty="0">
              <a:solidFill>
                <a:srgbClr val="000000"/>
              </a:solidFill>
              <a:latin typeface="g_d0_f4"/>
            </a:endParaRPr>
          </a:p>
          <a:p>
            <a:endParaRPr lang="en-US" dirty="0">
              <a:solidFill>
                <a:srgbClr val="000000"/>
              </a:solidFill>
              <a:latin typeface="g_d0_f4"/>
            </a:endParaRPr>
          </a:p>
          <a:p>
            <a:endParaRPr lang="en-US" dirty="0">
              <a:solidFill>
                <a:srgbClr val="000000"/>
              </a:solidFill>
              <a:latin typeface="g_d0_f4"/>
            </a:endParaRPr>
          </a:p>
          <a:p>
            <a:endParaRPr lang="en-US" dirty="0">
              <a:solidFill>
                <a:srgbClr val="000000"/>
              </a:solidFill>
              <a:latin typeface="g_d0_f4"/>
            </a:endParaRPr>
          </a:p>
          <a:p>
            <a:endParaRPr lang="en-US" dirty="0">
              <a:solidFill>
                <a:srgbClr val="000000"/>
              </a:solidFill>
              <a:latin typeface="g_d0_f4"/>
            </a:endParaRPr>
          </a:p>
          <a:p>
            <a:endParaRPr lang="en-US" dirty="0">
              <a:solidFill>
                <a:srgbClr val="000000"/>
              </a:solidFill>
              <a:latin typeface="g_d0_f4"/>
            </a:endParaRPr>
          </a:p>
          <a:p>
            <a:endParaRPr lang="en-US" dirty="0">
              <a:solidFill>
                <a:srgbClr val="000000"/>
              </a:solidFill>
              <a:latin typeface="g_d0_f4"/>
            </a:endParaRPr>
          </a:p>
          <a:p>
            <a:endParaRPr lang="en-US" dirty="0">
              <a:solidFill>
                <a:srgbClr val="000000"/>
              </a:solidFill>
              <a:latin typeface="g_d0_f4"/>
            </a:endParaRPr>
          </a:p>
          <a:p>
            <a:endParaRPr lang="en-US" dirty="0">
              <a:solidFill>
                <a:srgbClr val="000000"/>
              </a:solidFill>
              <a:latin typeface="g_d0_f4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67484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84A825D7-ABD6-340E-364B-1F1ED3927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441" y="589866"/>
            <a:ext cx="5753265" cy="3119311"/>
          </a:xfrm>
          <a:prstGeom prst="rect">
            <a:avLst/>
          </a:prstGeom>
        </p:spPr>
      </p:pic>
      <p:sp>
        <p:nvSpPr>
          <p:cNvPr id="6" name="Underrubrik 2">
            <a:extLst>
              <a:ext uri="{FF2B5EF4-FFF2-40B4-BE49-F238E27FC236}">
                <a16:creationId xmlns:a16="http://schemas.microsoft.com/office/drawing/2014/main" id="{D2983380-0958-A192-7577-7F2913416677}"/>
              </a:ext>
            </a:extLst>
          </p:cNvPr>
          <p:cNvSpPr txBox="1">
            <a:spLocks/>
          </p:cNvSpPr>
          <p:nvPr/>
        </p:nvSpPr>
        <p:spPr>
          <a:xfrm>
            <a:off x="1524000" y="3804508"/>
            <a:ext cx="9144000" cy="2882737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Bef>
                <a:spcPts val="200"/>
              </a:spcBef>
              <a:buNone/>
            </a:pPr>
            <a:r>
              <a:rPr lang="sv-SE" sz="2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Val av plats</a:t>
            </a:r>
            <a:endParaRPr lang="sv-SE" sz="2600" b="1" dirty="0">
              <a:solidFill>
                <a:srgbClr val="2F549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</a:pPr>
            <a:r>
              <a:rPr lang="sv-SE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Förankrad flygning kräver en yta (ca 50x50m för en 77:a) som är fri från hinder på marken och i luften (inkluderande luftledningar).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</a:pPr>
            <a:r>
              <a:rPr lang="sv-SE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 måste vara tillräckligt stor för att tillåta en säker fyllning av ballongen och ge plats åt förankringslinorna. I flygriktningen får inte finnas några hinder om någon av förankringarna skulle fallera.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</a:pPr>
            <a:r>
              <a:rPr lang="sv-SE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 den förankrade flygningen är det viktigt att hålla eventuella åskådare på avstånd från korg, förankringslinor och eventuella bilar som används att förankra i.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77772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utomhus, himmel, gräs, mark&#10;&#10;AI-genererat innehåll kan vara felaktigt.">
            <a:extLst>
              <a:ext uri="{FF2B5EF4-FFF2-40B4-BE49-F238E27FC236}">
                <a16:creationId xmlns:a16="http://schemas.microsoft.com/office/drawing/2014/main" id="{CC4DC616-FB31-6772-59ED-928479F0D8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20" y="811764"/>
            <a:ext cx="11632160" cy="5234472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87AF8D6D-6EF4-BF20-81F0-0BDC9B0C8421}"/>
              </a:ext>
            </a:extLst>
          </p:cNvPr>
          <p:cNvSpPr txBox="1"/>
          <p:nvPr/>
        </p:nvSpPr>
        <p:spPr>
          <a:xfrm>
            <a:off x="165100" y="114300"/>
            <a:ext cx="50464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Kontrollera omgivningen i förväg</a:t>
            </a:r>
          </a:p>
        </p:txBody>
      </p:sp>
    </p:spTree>
    <p:extLst>
      <p:ext uri="{BB962C8B-B14F-4D97-AF65-F5344CB8AC3E}">
        <p14:creationId xmlns:p14="http://schemas.microsoft.com/office/powerpoint/2010/main" val="2078831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utomhus, transport, Varmluftsballong, ballong&#10;&#10;AI-genererat innehåll kan vara felaktigt.">
            <a:extLst>
              <a:ext uri="{FF2B5EF4-FFF2-40B4-BE49-F238E27FC236}">
                <a16:creationId xmlns:a16="http://schemas.microsoft.com/office/drawing/2014/main" id="{8184AC9E-3C3B-F549-F9A7-B4438FE82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1581"/>
            <a:ext cx="12192000" cy="549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250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AE83D4-8118-F0EB-06AB-210A9FD37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4066"/>
            <a:ext cx="10515600" cy="1925281"/>
          </a:xfrm>
        </p:spPr>
        <p:txBody>
          <a:bodyPr/>
          <a:lstStyle/>
          <a:p>
            <a:pPr marL="0" indent="0">
              <a:lnSpc>
                <a:spcPct val="107000"/>
              </a:lnSpc>
              <a:spcBef>
                <a:spcPts val="200"/>
              </a:spcBef>
              <a:buNone/>
            </a:pPr>
            <a:r>
              <a:rPr lang="sv-SE" sz="1800" b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Riggning</a:t>
            </a:r>
            <a:endParaRPr lang="sv-SE" sz="1800" b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 bästa sättet att förankra är i en låg triangel (under 45</a:t>
            </a: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) med ballongen i mitten/toppen. Ju högre den förankrade ballongen skall flyga ju större skall triangelns bas vara, för att kunna behålla förankringsrepens vinkel under 45</a:t>
            </a: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mot marken. Om vinden ökar skall triangeln göras plattare antingen genom minskning av avståndet mellan förankringspunkterna eller kortande av förankringsrepen.</a:t>
            </a:r>
          </a:p>
          <a:p>
            <a:endParaRPr lang="sv-SE" dirty="0"/>
          </a:p>
        </p:txBody>
      </p:sp>
      <p:pic>
        <p:nvPicPr>
          <p:cNvPr id="5" name="Bildobjekt 4" descr="En bild som visar text, diagram, linje, skärmbild&#10;&#10;AI-genererat innehåll kan vara felaktigt.">
            <a:extLst>
              <a:ext uri="{FF2B5EF4-FFF2-40B4-BE49-F238E27FC236}">
                <a16:creationId xmlns:a16="http://schemas.microsoft.com/office/drawing/2014/main" id="{B8949AC6-B04E-EF54-5B51-89EE85D86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858" y="2168787"/>
            <a:ext cx="7392432" cy="414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797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FDCBE99-280E-C720-A789-3936063B2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9303"/>
            <a:ext cx="10515600" cy="2382869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Repen som du använder vid förankring skall ha en draghållfasthet på </a:t>
            </a:r>
            <a:r>
              <a:rPr lang="sv-SE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minst 4000 kg</a:t>
            </a:r>
            <a:r>
              <a:rPr lang="sv-S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och skall inspekteras före varje användande. Om du använder separata karbinhakar (inte ballongens) skall dessa tåla en påfrestning på 5000 kg. Kolla märkningen.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Ankare för förankring skall tåla en belastning på 4000 kg.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Två </a:t>
            </a:r>
            <a:r>
              <a:rPr lang="sv-SE" sz="1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förankringsrep</a:t>
            </a:r>
            <a:r>
              <a:rPr lang="sv-S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skall arrangeras mot vinden för att bära den största belastningen. Vinkeln mellan dem skall vara mellan 60</a:t>
            </a:r>
            <a:r>
              <a:rPr lang="sv-S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sv-S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och 120</a:t>
            </a:r>
            <a:r>
              <a:rPr lang="sv-S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°.</a:t>
            </a:r>
          </a:p>
          <a:p>
            <a:endParaRPr lang="sv-SE" dirty="0"/>
          </a:p>
        </p:txBody>
      </p:sp>
      <p:pic>
        <p:nvPicPr>
          <p:cNvPr id="2049" name="Bildobjekt 3">
            <a:extLst>
              <a:ext uri="{FF2B5EF4-FFF2-40B4-BE49-F238E27FC236}">
                <a16:creationId xmlns:a16="http://schemas.microsoft.com/office/drawing/2014/main" id="{1990C276-9D68-EEAC-ACCA-E6F7911E0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663" y="3282172"/>
            <a:ext cx="2219325" cy="300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E9758CAE-C5C9-3D82-1FC1-6BF5B6C77B7E}"/>
              </a:ext>
            </a:extLst>
          </p:cNvPr>
          <p:cNvSpPr txBox="1"/>
          <p:nvPr/>
        </p:nvSpPr>
        <p:spPr>
          <a:xfrm>
            <a:off x="838201" y="3429000"/>
            <a:ext cx="8686800" cy="2266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altLang="sv-SE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Två </a:t>
            </a:r>
            <a:r>
              <a:rPr lang="sv-SE" altLang="sv-SE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förtöjningsrep</a:t>
            </a:r>
            <a:r>
              <a:rPr lang="sv-SE" altLang="sv-SE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fästs i de smidda ringarna på vindsidan och ett rep fäst på samma sida som scoopet och förankras i vindriktningen. </a:t>
            </a:r>
          </a:p>
          <a:p>
            <a:pPr marL="342900" indent="-342900" fontAlgn="base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altLang="sv-SE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 fyllningen av ballongen kontrollera att karbinhakarna endast belastas i sin längdriktning. Tvärsgående belastning, speciellt över öppningen/låsningen, kan medföra att karbinhaken brister vid belastning långt under beräknad belastning</a:t>
            </a:r>
            <a:endParaRPr lang="sv-SE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37748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04B94D-2A1E-CE75-D07C-C4BAD27D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Två sätt att förankra</a:t>
            </a:r>
          </a:p>
        </p:txBody>
      </p:sp>
      <p:pic>
        <p:nvPicPr>
          <p:cNvPr id="5" name="Platshållare för innehåll 4" descr="En bild som visar skärmbild, Grafik, Färggrann, grafisk design&#10;&#10;AI-genererat innehåll kan vara felaktigt.">
            <a:extLst>
              <a:ext uri="{FF2B5EF4-FFF2-40B4-BE49-F238E27FC236}">
                <a16:creationId xmlns:a16="http://schemas.microsoft.com/office/drawing/2014/main" id="{D09284E9-9EE9-8628-BC79-2EB9D92BEC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59071"/>
            <a:ext cx="3305636" cy="3972479"/>
          </a:xfrm>
        </p:spPr>
      </p:pic>
      <p:pic>
        <p:nvPicPr>
          <p:cNvPr id="9" name="Bildobjekt 8" descr="En bild som visar Varmluftsballong, transport, flygmaskin, ballong&#10;&#10;AI-genererat innehåll kan vara felaktigt.">
            <a:extLst>
              <a:ext uri="{FF2B5EF4-FFF2-40B4-BE49-F238E27FC236}">
                <a16:creationId xmlns:a16="http://schemas.microsoft.com/office/drawing/2014/main" id="{E57493B6-77B2-51B3-0AC4-1188BE718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620" y="1919077"/>
            <a:ext cx="7914525" cy="35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782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B6E5EB7C-3D26-F50B-2A42-2CB3589419B5}"/>
              </a:ext>
            </a:extLst>
          </p:cNvPr>
          <p:cNvSpPr txBox="1">
            <a:spLocks/>
          </p:cNvSpPr>
          <p:nvPr/>
        </p:nvSpPr>
        <p:spPr>
          <a:xfrm>
            <a:off x="1524000" y="133110"/>
            <a:ext cx="9144000" cy="630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3600"/>
              <a:t>Nightglow Gärdet 27/9</a:t>
            </a:r>
            <a:endParaRPr lang="sv-SE" sz="3600" dirty="0"/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D189A40C-48BE-FAAB-69EF-B4C497FAD61F}"/>
              </a:ext>
            </a:extLst>
          </p:cNvPr>
          <p:cNvSpPr txBox="1">
            <a:spLocks/>
          </p:cNvSpPr>
          <p:nvPr/>
        </p:nvSpPr>
        <p:spPr>
          <a:xfrm>
            <a:off x="1524000" y="6633449"/>
            <a:ext cx="9144000" cy="449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sv-SE" sz="1100" dirty="0"/>
              <a:t>Foto anonym Facebook användare</a:t>
            </a:r>
          </a:p>
        </p:txBody>
      </p:sp>
      <p:pic>
        <p:nvPicPr>
          <p:cNvPr id="6" name="Bildobjekt 5" descr="En bild som visar ballong, Varmluftsballong, transport, flygmaskin&#10;&#10;AI-genererat innehåll kan vara felaktigt.">
            <a:extLst>
              <a:ext uri="{FF2B5EF4-FFF2-40B4-BE49-F238E27FC236}">
                <a16:creationId xmlns:a16="http://schemas.microsoft.com/office/drawing/2014/main" id="{1F58AE5A-0C10-CC67-1928-A09932DEF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57" y="763930"/>
            <a:ext cx="11111695" cy="577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69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726</Words>
  <Application>Microsoft Office PowerPoint</Application>
  <PresentationFormat>Bredbild</PresentationFormat>
  <Paragraphs>55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Calibri Light</vt:lpstr>
      <vt:lpstr>g_d0_f4</vt:lpstr>
      <vt:lpstr>Office-tema</vt:lpstr>
      <vt:lpstr>Förankrad flygning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Två sätt att förankra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Solstaden</dc:creator>
  <cp:lastModifiedBy>Solstaden</cp:lastModifiedBy>
  <cp:revision>14</cp:revision>
  <dcterms:created xsi:type="dcterms:W3CDTF">2025-10-11T12:51:44Z</dcterms:created>
  <dcterms:modified xsi:type="dcterms:W3CDTF">2025-10-12T07:24:38Z</dcterms:modified>
</cp:coreProperties>
</file>