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66" d="100"/>
          <a:sy n="66" d="100"/>
        </p:scale>
        <p:origin x="79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7A8D64-8BAC-E974-9143-A568E1E649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DC2A000-D31F-61B2-F177-0ABC8A048D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70315CA-17BA-59F7-8FDA-AE123CDB4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DD9D1-F75F-472E-BDF3-AAE186F7D723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A1BF3B1-1D18-4567-9068-972EB0D4C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876EABB-A80D-5B8A-8526-0A544D0A6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6A861-4D6B-4330-AD0A-F7308342E2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92939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5A33AA-4827-B413-2BE1-1285B5419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3F45998-FBF2-10AE-B4AD-E462A59810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30B1B10-A3C0-678B-6424-45AD3AC89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DD9D1-F75F-472E-BDF3-AAE186F7D723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B2FDA93-A983-DB26-6C67-BA8A8EF62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786352D-4B18-3A18-F32F-5C6CBBF39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6A861-4D6B-4330-AD0A-F7308342E2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2449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628AC020-8BE1-3786-D28C-8F7110887E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BB8F59E-4EAB-0733-372A-C42BCFF258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32D4BF6-B32E-86BC-B490-D916EB783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DD9D1-F75F-472E-BDF3-AAE186F7D723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6C10A12-CA8F-A8E4-DC68-78860D8A3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8A3C9CA-275A-5678-9078-BD18EBFC0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6A861-4D6B-4330-AD0A-F7308342E2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38724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DB16E8E-41DB-95F7-93DE-F858738BE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DB7812-4E5B-18EE-50DC-63A875D880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C8BCC4D-88E8-460B-6AFF-92BB79BEF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DD9D1-F75F-472E-BDF3-AAE186F7D723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0EF8875-DE9B-52B7-1A32-E8D5E6D5D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429EB23-0126-83E6-9544-2429D8CDE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6A861-4D6B-4330-AD0A-F7308342E2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51174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4BB2FB-DA89-19A4-62D8-C0BFA5A7B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E771A87-F395-17B3-29D7-91A07B1458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26491F8-2ECC-2746-7C58-7066BA001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DD9D1-F75F-472E-BDF3-AAE186F7D723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B27C15B-D200-2CAF-C416-3D4042DC6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F32BB60-636C-5EE4-4C2D-EF15D8519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6A861-4D6B-4330-AD0A-F7308342E2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7875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E3F5C0-0641-6A21-2FFB-BB992732E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1937E66-FC62-9294-DBE1-582F0257DE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FB312E16-C270-18DB-1923-FCF0D5F35C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007312C-BD8F-486F-DC20-27E8CC955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DD9D1-F75F-472E-BDF3-AAE186F7D723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6F1CF76-E0B2-11BE-2EB8-72D496BFC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CFBAF5B-2A59-4803-B108-180C7543D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6A861-4D6B-4330-AD0A-F7308342E2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95701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89F1317-1676-6929-D822-FB691DB6B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EE36E5E-5244-6E73-9356-653D0E5011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758CAF3-592C-01B7-5BE5-05B34950D9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3CADBFF0-5B24-39E2-8661-70B9B9B1B9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672573C9-4569-CD67-722C-0ACEDAC90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86ABFD7A-73D0-406D-E1AE-0ADCF2CB9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DD9D1-F75F-472E-BDF3-AAE186F7D723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8B226E3F-283A-34B7-E955-DC776A5B4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BC411D7E-7288-162A-04AA-4CB0E4796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6A861-4D6B-4330-AD0A-F7308342E2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606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18CAE75-5041-EC5F-031A-6277D9C78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CDEF92C-DB7A-51F7-6974-EB572D23B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DD9D1-F75F-472E-BDF3-AAE186F7D723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4034934-4391-2462-6A47-9CA2C7E31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B489C43-3AF0-E06F-FCE5-6F81F1041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6A861-4D6B-4330-AD0A-F7308342E2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66247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4378686-3E42-AEF0-7BA8-F73B83CF4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DD9D1-F75F-472E-BDF3-AAE186F7D723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310E1816-163A-1003-0BAC-CCE275683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561F2F0-F49C-9DA2-DD76-07E8EA5A2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6A861-4D6B-4330-AD0A-F7308342E2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4442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18C0CDA-BB66-A81F-8AEC-3264A02C2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DBDB7D7-3067-4639-A2EC-BD5F1E5877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1126872-22D5-70F3-28F7-712318F65E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622017F-5C1C-3C95-C15F-97174ACC6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DD9D1-F75F-472E-BDF3-AAE186F7D723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FBF5D53-CD39-17B0-0241-33F4E7817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0481101-5EEA-394A-80E6-48873A781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6A861-4D6B-4330-AD0A-F7308342E2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30018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DC8FA22-53F4-3347-C529-194562711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9A79FD34-7B2C-27FC-3D8E-133E2E7C8F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2FA9782-217F-4DBD-0224-3D42356223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95FCD6C-22D1-CE0B-5C25-B8A9C378D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DD9D1-F75F-472E-BDF3-AAE186F7D723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59C29D8-5B8B-B788-9937-D0DE1378B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0BC6B15-1BCA-2CE1-8B4A-005EB8175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6A861-4D6B-4330-AD0A-F7308342E2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40902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0A42A8C-61AB-DB4C-1CAD-5733E6315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B704782-75AB-6314-F5C3-35352C9D29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4F59CCA-7FF8-1529-5B4F-98A42EC461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ADD9D1-F75F-472E-BDF3-AAE186F7D723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ECFF655-6DDF-3851-8710-B5D3F7E9F7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8BBE8A5-8673-1B7A-B8C1-ED3995891D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E6A861-4D6B-4330-AD0A-F7308342E2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48295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D3091653-7002-E259-B1CA-BFFAC2ADE8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8734" y="942392"/>
            <a:ext cx="11111696" cy="4821800"/>
          </a:xfrm>
        </p:spPr>
        <p:txBody>
          <a:bodyPr/>
          <a:lstStyle/>
          <a:p>
            <a:pPr algn="l">
              <a:lnSpc>
                <a:spcPct val="115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Här är en sammanställning av de viktigaste reglerna och principerna enligt Transportstyrelsen och Trafikverket:</a:t>
            </a:r>
          </a:p>
          <a:p>
            <a:pPr algn="l">
              <a:lnSpc>
                <a:spcPct val="115000"/>
              </a:lnSpc>
              <a:spcAft>
                <a:spcPts val="800"/>
              </a:spcAft>
            </a:pPr>
            <a:r>
              <a:rPr lang="sv-S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Grundläggande regel</a:t>
            </a:r>
            <a:endParaRPr lang="sv-S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15000"/>
              </a:lnSpc>
              <a:spcAft>
                <a:spcPts val="800"/>
              </a:spcAft>
            </a:pPr>
            <a:r>
              <a:rPr lang="sv-SE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Enligt Trafikförordningen (1998:1276) 3 kap. 78 §:</a:t>
            </a:r>
          </a:p>
          <a:p>
            <a:pPr algn="l">
              <a:lnSpc>
                <a:spcPct val="115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Lasten på ett fordon ska vara placerad och fastsatt så att den inte kan förskjutas eller falla av, och så att fordonet inte blir instabilt eller orsakar fara.</a:t>
            </a:r>
          </a:p>
          <a:p>
            <a:pPr algn="l">
              <a:lnSpc>
                <a:spcPct val="115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Det gäller alltså </a:t>
            </a:r>
            <a:r>
              <a:rPr lang="sv-S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oavsett om du har en kåpa eller inte</a:t>
            </a: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sv-S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16C7BB4D-4FFA-05C6-BE0B-F8922702CDC8}"/>
              </a:ext>
            </a:extLst>
          </p:cNvPr>
          <p:cNvSpPr txBox="1">
            <a:spLocks/>
          </p:cNvSpPr>
          <p:nvPr/>
        </p:nvSpPr>
        <p:spPr>
          <a:xfrm>
            <a:off x="1524000" y="189723"/>
            <a:ext cx="9144000" cy="752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b="1" kern="1400" spc="-50" dirty="0"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Lastsäkring i släp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38645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4E81986-6CC8-C33D-7B1A-92C9E96C9E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068"/>
            <a:ext cx="10515600" cy="5933895"/>
          </a:xfrm>
        </p:spPr>
        <p:txBody>
          <a:bodyPr/>
          <a:lstStyle/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sv-S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Krav på lastsäkring</a:t>
            </a:r>
            <a:endParaRPr lang="sv-S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sv-SE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Enligt Transportstyrelsens föreskrifter (TSFS 2017:25) om lastsäkring: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sv-S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Lasten ska tåla en viss belastning: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80 % av lastens vikt framåt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50 % bakåt och i sidled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20 % uppåt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Det betyder att säkringen ska hindra att lasten rör sig om du bromsar, svänger eller kör över ett gupp.</a:t>
            </a:r>
          </a:p>
          <a:p>
            <a:endParaRPr lang="sv-S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0217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2CB8727-AB48-03B1-0A36-24ED91DE9A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12516"/>
            <a:ext cx="10515600" cy="6377651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sv-S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Lastsäkring kan ske med: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Surrning (spännband, nät, rep, kedjor etc.)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Låsning (t.ex. mot väggar eller kanter)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Kombination av båda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sv-S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Kåpa = inte lastsäkring.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kåpa hindrar inte att lasten rör sig under färd.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Om lasten kan glida, tippa eller rulla inne i släpet krävs säkring med band, nät eller annat stöd.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sv-S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Vanliga misstag</a:t>
            </a:r>
            <a:endParaRPr lang="sv-S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Att tro att kåpan räcker som säkring (den gör det inte).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Att inte använda surrningsöglorna i släpet.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Att lägga tung last långt bak — kan ge instabilitet och “vobbling”.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Att lasta för tungt (kolla totalvikt och kultryck!).</a:t>
            </a:r>
          </a:p>
        </p:txBody>
      </p:sp>
    </p:spTree>
    <p:extLst>
      <p:ext uri="{BB962C8B-B14F-4D97-AF65-F5344CB8AC3E}">
        <p14:creationId xmlns:p14="http://schemas.microsoft.com/office/powerpoint/2010/main" val="2379190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38292E0-4EDB-F548-8DA2-E81DE5620D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833" y="274616"/>
            <a:ext cx="11222620" cy="6334527"/>
          </a:xfrm>
        </p:spPr>
        <p:txBody>
          <a:bodyPr>
            <a:noAutofit/>
          </a:bodyPr>
          <a:lstStyle/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sv-S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Kontroller</a:t>
            </a:r>
            <a:endParaRPr lang="sv-S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Polisen kan stoppa och kontrollera lastsäkring även på släp med kåpa. Om lasten bedöms som osäkrad kan du få: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Böter (1 500 kr)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Förbud att köra vidare innan lasten är säkrad!!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Vill du att jag tar fram exakta krav från Transportstyrelsen (TSFS 2017:25) eller konkreta exempel på hur man säkrar viss typ av last (t.ex. byggmaterial, trädgårdsavfall, ATV, etc.)?</a:t>
            </a:r>
          </a:p>
          <a:p>
            <a:endParaRPr lang="sv-SE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985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E7C72B0-B6FD-041D-1F61-4E43504A0A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837" y="243068"/>
            <a:ext cx="11389489" cy="5933895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sv-S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Regler</a:t>
            </a:r>
            <a:endParaRPr lang="sv-S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sv-S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Transportstyrelsens regler (TSFS 2017:25) i korthet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Föreskrifterna bygger på EU:s standard EN 12195-1</a:t>
            </a: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och gäller för alla typer av fordon och släp.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sv-S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1.1 Krav på säkringens styrka</a:t>
            </a:r>
            <a:endParaRPr lang="sv-S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Lasten ska vara säkrad så att den inte rör sig mer än vad följande krafter motsvarar: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sv-S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Riktning Säkringskrav</a:t>
            </a:r>
            <a:endParaRPr lang="sv-S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Framåt 0,8 × lastens vikt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Bakåt 0,5 × lastens vikt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Sida till sida 0,5 × lastens vikt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Uppåt 0,2 × lastens vikt</a:t>
            </a:r>
          </a:p>
          <a:p>
            <a:endParaRPr lang="sv-SE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002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2A5EBD6-1024-0789-2E59-A01698C8B6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114" y="335666"/>
            <a:ext cx="11377914" cy="5841297"/>
          </a:xfrm>
        </p:spPr>
        <p:txBody>
          <a:bodyPr>
            <a:normAutofit lnSpcReduction="10000"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Exempel:</a:t>
            </a: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Om du har 300 kg last, ska säkringen tåla: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240 kg framåt (vid inbromsning)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150 kg bakåt/sidled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60 kg uppåt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sv-SE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1.2 Godkända lastsäkringsmetoder</a:t>
            </a:r>
            <a:endParaRPr lang="sv-SE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Enligt 5 § TSFS 2017:25: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Lasten får säkras genom friktion, låsning, surrning, eller en kombination av dessa.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sv-SE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Exempel:</a:t>
            </a:r>
            <a:endParaRPr lang="sv-SE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Friktion: Halkskyddsmatta under lasten (ökar greppet mot golvet)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Låsning: Lasten ligger mot väggar, kanter, eller fasta stopp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Surrning: Spännband, nät, rep, kedjor, remmar</a:t>
            </a:r>
          </a:p>
          <a:p>
            <a:pPr marL="0" indent="0">
              <a:buNone/>
            </a:pPr>
            <a:endParaRPr lang="sv-S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6050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64E3CEF-FD9F-E9A5-B167-3B7D0F9B4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666" y="324091"/>
            <a:ext cx="11482086" cy="5852872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sv-SE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1.3 Kåpans roll</a:t>
            </a:r>
            <a:endParaRPr lang="sv-SE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En kåpa, dörr eller täckning får aldrig ersätta korrekt lastsäkring.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Kåpan kan endast hindra att små delar flyger ut – inte att lasten förskjuts.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sv-SE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2. Praktiska exempel för släp med kåpa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Typ av last Rekommenderad säkring Tips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Byggmaterial (plankor, gipsskivor) Band över och mot stoppklossar, </a:t>
            </a:r>
            <a:r>
              <a:rPr lang="sv-SE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friktionsmatta</a:t>
            </a:r>
            <a:r>
              <a:rPr lang="sv-S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under Fäst i surrningsöglor, jämn viktfördelning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Trädgårdsavfall Nät/presenning över, gärna sopsäckar i botten Kåpa skyddar, men löst material måste hållas nere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Möbler / flyttlådor Band runt större föremål, låsning mot väggar Täck känsliga ytor med filt, fyll tomrum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ATV, åkgräsklippare, snöslunga Band runt ramen eller hjul, minst två fästpunkter Säkra framåt och bakåt, gärna med hjulstopp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Lätt gods (cyklar, redskap) Surrning i flera riktningar Kontrollera att inget kan röra sig i sidled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60757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634E684-5620-4A52-EDBD-7757F2F8C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241" y="266218"/>
            <a:ext cx="11516810" cy="6250329"/>
          </a:xfrm>
        </p:spPr>
        <p:txBody>
          <a:bodyPr/>
          <a:lstStyle/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sv-S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Övriga krav och god praxis</a:t>
            </a:r>
            <a:endParaRPr lang="sv-S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Kör med jämn vikt: Cirka 60 % av lasten framför släpets hjulaxel.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Kolla kultrycket: Ca 50–100 kg är lagom för personbilssläp.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Använd hela systemet: surrningsöglor, halkskydd, klossar och band med märkning (LC-värde).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Inspektera banden: Slitna eller solblekta spännband tappar styrka.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Kontroll före körning: Dra åt banden efter några kilometer – lasten kan sätta sig.</a:t>
            </a:r>
          </a:p>
          <a:p>
            <a:pPr marL="0" indent="0">
              <a:buNone/>
            </a:pPr>
            <a:r>
              <a:rPr lang="sv-SE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Körkortsbehörighet</a:t>
            </a:r>
          </a:p>
          <a:p>
            <a:r>
              <a:rPr lang="sv-S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Slapvagnskalkylatorn</a:t>
            </a:r>
            <a:endParaRPr lang="sv-SE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v-SE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  <a:p>
            <a:r>
              <a:rPr lang="sv-SE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B96</a:t>
            </a:r>
          </a:p>
          <a:p>
            <a:r>
              <a:rPr lang="sv-SE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</a:t>
            </a:r>
          </a:p>
          <a:p>
            <a:endParaRPr lang="sv-SE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www.forankra.se/slapkarra-flak</a:t>
            </a:r>
          </a:p>
        </p:txBody>
      </p:sp>
    </p:spTree>
    <p:extLst>
      <p:ext uri="{BB962C8B-B14F-4D97-AF65-F5344CB8AC3E}">
        <p14:creationId xmlns:p14="http://schemas.microsoft.com/office/powerpoint/2010/main" val="24579614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718</Words>
  <Application>Microsoft Office PowerPoint</Application>
  <PresentationFormat>Bredbild</PresentationFormat>
  <Paragraphs>74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4" baseType="lpstr">
      <vt:lpstr>Aptos</vt:lpstr>
      <vt:lpstr>Aptos Display</vt:lpstr>
      <vt:lpstr>Arial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Solstaden</dc:creator>
  <cp:lastModifiedBy>Solstaden</cp:lastModifiedBy>
  <cp:revision>4</cp:revision>
  <dcterms:created xsi:type="dcterms:W3CDTF">2025-10-12T07:26:38Z</dcterms:created>
  <dcterms:modified xsi:type="dcterms:W3CDTF">2025-10-12T08:27:33Z</dcterms:modified>
</cp:coreProperties>
</file>