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319" r:id="rId2"/>
    <p:sldId id="318" r:id="rId3"/>
    <p:sldId id="320" r:id="rId4"/>
    <p:sldId id="323" r:id="rId5"/>
    <p:sldId id="327" r:id="rId6"/>
    <p:sldId id="324" r:id="rId7"/>
    <p:sldId id="322" r:id="rId8"/>
    <p:sldId id="326" r:id="rId9"/>
    <p:sldId id="325" r:id="rId10"/>
    <p:sldId id="308" r:id="rId11"/>
    <p:sldId id="317" r:id="rId1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93" autoAdjust="0"/>
    <p:restoredTop sz="94660"/>
  </p:normalViewPr>
  <p:slideViewPr>
    <p:cSldViewPr>
      <p:cViewPr varScale="1">
        <p:scale>
          <a:sx n="94" d="100"/>
          <a:sy n="94" d="100"/>
        </p:scale>
        <p:origin x="208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900A978-3ADE-37B0-1498-ECE22836F02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EE8C5D5-1420-D069-2FFC-7BC7969F420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7633F9C0-299C-0B01-50D6-F63669A13C0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52ECAFCD-6DF8-FADA-98CB-33087BDE198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08188B1-81F9-C546-A0BD-B4C88855771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850E7C-7698-64C4-B13D-DAE5854AA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472E63A-471B-BC20-946A-0DC2E8A26F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AF3BDD-3517-294E-74EF-93B5210B4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5CE599-2C47-A197-41E1-69B19FAF7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F14A00-6AD6-A756-81E5-70D194D1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7208D9-1E0D-7948-B741-C43D1137E333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51825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8DC2EC-5092-AAC6-DBB4-55FFA1FE4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CD8A3F1-7629-2BFE-A368-A5FFED55E0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8BACAC-126B-4840-2196-F17BAB136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EB3B90-8503-0722-6021-752F8E64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A6F0A9-764C-0E32-7FA9-DF2BEBA54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23E731-1FF7-A54F-9815-370E6678F98C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32939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DF6024A-47E7-01DD-888E-AB4404A685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8E0B057-AEA3-5290-A115-3368CFA4E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08149B-295F-0AD7-4B3A-A9AEE69C6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19EBD6F-0828-120E-094A-631535EA1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F51486-204B-6D05-D00C-13E20C2F9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7F82B2-6464-3D41-BCF5-E9B96759EC97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85554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4D0D33-E0DC-8DB9-1AEF-50AFC3BBD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A5174F-CAF2-7780-42E2-E26835B45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A059F4-74BB-C68D-3622-88285D5CE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A622D20-AE44-F93F-788E-5D4378988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E46208-9AC6-6888-FB32-4A4CFEBE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8AE835-2336-3646-9593-A469E172534A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946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4F5A1D-96B3-51E7-207F-BC71F09A4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E9FBCDD-1B7D-85EF-4EFF-4417CCD4F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8642E3-B7B7-FF31-AA10-4ACA92BEE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4934590-A901-D9C7-BE8B-896CDCE3D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3DA275B-2D4E-FD4C-DA06-145389A73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D1C0D4-3CD9-A948-B1BA-28F0C3BFC08F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4108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ABB49B-0481-020C-F9D0-3A378E006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24C444-8A8B-281F-28AB-8E09457A6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0CB5FDB-4BEB-EB48-B4E0-234976862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9982BAA-60A0-9D09-78E1-C29E59F55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0A9C6FC-3C2B-A516-32AE-167D876F2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7C2881B-1943-016E-8CF8-60B061ACD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A425DF-D396-B04F-8D16-DBAC4A1C5D81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742646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DAFE2C-73B0-6F09-D3A9-4F6ED258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A221C5-313B-4ABF-5973-FE66F50F5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C0418B-0992-6382-D6DE-3EA2A6E3C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3B574F6-9860-9A84-582A-C1557D62C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E815623-4A97-70C0-633D-DC44DF466A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190F3D0-984F-6454-50C5-E683E4F09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0214700-A979-A666-F63F-9FFA2511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22D6F81-D2EE-5521-64F2-850C12392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EA8D64-52E8-8749-87AD-783F66FB7785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76790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3B8FB3-D6C2-1F57-EE91-DF1F42A3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157A66-8F02-9559-682B-2DFFCCDAA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6F59F41-361B-26FD-BFCA-17C773D71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EBCDDE4-0D29-224D-1FC7-9EEFAEEF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7E7BDB-D287-0841-9478-28DF652386B5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82867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7AFF26D-8EB0-A65C-4D64-55DD18840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2B00539-EA2C-ED59-EFCB-44BA08679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E5454FF-4C79-60FB-73B9-EB16DFE5C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13CE0-72E8-384D-B051-C06763350640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84410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F89892-1957-316B-2C02-A9265DD76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B4BC19-3672-D1D3-3C70-42B493FD6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315AE90-C14D-2EB3-64F3-8A7E2502C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0BA719D-E7C7-87D2-531A-0C3BDCD0B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4BE2CB-8071-8E45-4F71-3D435F254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3E01605-0A44-4772-2691-431161AC6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A425DF-D396-B04F-8D16-DBAC4A1C5D81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92000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DEF3F2-D184-B449-6960-80C9AB390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E039C89-C23F-731F-62B3-87347905B3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E29DF43-E64A-CA1D-621E-3727ADCC3F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91D4675-1F1C-BEA1-4827-6D1DFE7F5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308E0C-A51A-7994-D9CB-C649B579B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EF0CCB2-AA28-C19F-6DC8-50B12DB52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9F0F1C-35A8-8A44-9E84-B2E0F0012673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99370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207D502-1AA8-2236-981C-680A1DA71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30BF6AF-C6CF-EAA1-E031-98531B433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E58233-1A30-8D55-733D-5247102C4C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13C8ED-35A0-3092-8673-3AAA9335BA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379054-B47A-EC41-72FB-B3E40220E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9A425DF-D396-B04F-8D16-DBAC4A1C5D81}" type="slidenum">
              <a:rPr lang="sv-SE" altLang="sv-SE" smtClean="0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06698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ubicekballoons.com/en/manuals/" TargetMode="External"/><Relationship Id="rId2" Type="http://schemas.openxmlformats.org/officeDocument/2006/relationships/hyperlink" Target="https://www.cameronballoons.co.uk/technical-document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922C2F-F6F0-442C-5ED8-7964CEC9F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/>
          <a:lstStyle/>
          <a:p>
            <a:r>
              <a:rPr lang="sv-SE" altLang="sv-SE" dirty="0">
                <a:solidFill>
                  <a:srgbClr val="0000FF"/>
                </a:solidFill>
              </a:rPr>
              <a:t>Flygprestanda och planering</a:t>
            </a:r>
            <a:br>
              <a:rPr lang="sv-SE" altLang="sv-SE" dirty="0">
                <a:solidFill>
                  <a:srgbClr val="0000FF"/>
                </a:solidFill>
              </a:rPr>
            </a:br>
            <a:r>
              <a:rPr lang="sv-SE" altLang="sv-SE" sz="2000" dirty="0">
                <a:solidFill>
                  <a:srgbClr val="0000FF"/>
                </a:solidFill>
              </a:rPr>
              <a:t>kapitel 4.7 i Träningsprogrammet</a:t>
            </a:r>
            <a:endParaRPr lang="sv-SE" sz="20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4296DF-6B70-6799-4D9B-0C94F1C07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/>
          <a:lstStyle/>
          <a:p>
            <a:pPr marL="0" indent="0">
              <a:spcBef>
                <a:spcPts val="576"/>
              </a:spcBef>
              <a:buNone/>
              <a:defRPr/>
            </a:pPr>
            <a:r>
              <a:rPr lang="sv-SE" altLang="sv-SE" sz="2400" u="sng" dirty="0">
                <a:solidFill>
                  <a:srgbClr val="0000FF"/>
                </a:solidFill>
              </a:rPr>
              <a:t>Innehåll</a:t>
            </a:r>
            <a:r>
              <a:rPr lang="sv-SE" altLang="sv-SE" sz="2400" dirty="0">
                <a:solidFill>
                  <a:srgbClr val="0000FF"/>
                </a:solidFill>
              </a:rPr>
              <a:t>:</a:t>
            </a:r>
          </a:p>
          <a:p>
            <a:pPr>
              <a:spcBef>
                <a:spcPts val="576"/>
              </a:spcBef>
              <a:defRPr/>
            </a:pPr>
            <a:r>
              <a:rPr lang="sv-SE" altLang="sv-SE" sz="2400" dirty="0">
                <a:solidFill>
                  <a:srgbClr val="0000FF"/>
                </a:solidFill>
              </a:rPr>
              <a:t>Flyghandboken</a:t>
            </a:r>
          </a:p>
          <a:p>
            <a:pPr>
              <a:spcBef>
                <a:spcPts val="576"/>
              </a:spcBef>
              <a:defRPr/>
            </a:pPr>
            <a:r>
              <a:rPr lang="sv-SE" altLang="sv-SE" sz="2400" dirty="0">
                <a:solidFill>
                  <a:srgbClr val="0000FF"/>
                </a:solidFill>
              </a:rPr>
              <a:t>Massaberäkning</a:t>
            </a:r>
          </a:p>
          <a:p>
            <a:pPr>
              <a:spcBef>
                <a:spcPts val="576"/>
              </a:spcBef>
              <a:defRPr/>
            </a:pPr>
            <a:r>
              <a:rPr lang="sv-SE" altLang="sv-SE" sz="2400" dirty="0">
                <a:solidFill>
                  <a:srgbClr val="0000FF"/>
                </a:solidFill>
              </a:rPr>
              <a:t>Bränsleberäkning</a:t>
            </a:r>
          </a:p>
          <a:p>
            <a:pPr>
              <a:spcBef>
                <a:spcPts val="576"/>
              </a:spcBef>
              <a:defRPr/>
            </a:pPr>
            <a:r>
              <a:rPr lang="sv-SE" altLang="sv-SE" sz="2400" dirty="0">
                <a:solidFill>
                  <a:srgbClr val="0000FF"/>
                </a:solidFill>
              </a:rPr>
              <a:t>Flygplanering och uppföljning</a:t>
            </a:r>
          </a:p>
          <a:p>
            <a:pPr>
              <a:spcBef>
                <a:spcPts val="576"/>
              </a:spcBef>
              <a:defRPr/>
            </a:pPr>
            <a:r>
              <a:rPr lang="sv-SE" altLang="sv-SE" sz="2400" dirty="0">
                <a:solidFill>
                  <a:srgbClr val="0000FF"/>
                </a:solidFill>
              </a:rPr>
              <a:t>Information om flygområdet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5573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E28D9BA-F79E-9F6B-1324-321D8EFBA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9875"/>
            <a:ext cx="8229600" cy="1143000"/>
          </a:xfrm>
        </p:spPr>
        <p:txBody>
          <a:bodyPr/>
          <a:lstStyle/>
          <a:p>
            <a:pPr eaLnBrk="1" hangingPunct="1"/>
            <a:r>
              <a:rPr lang="sv-SE" altLang="sv-SE" dirty="0">
                <a:solidFill>
                  <a:srgbClr val="0000FF"/>
                </a:solidFill>
              </a:rPr>
              <a:t>Samla in MET-info/data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969397D-FD30-ED5C-C0C1-9E1417207A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412875"/>
            <a:ext cx="8229600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sv-SE" altLang="sv-SE" sz="2400" dirty="0">
                <a:solidFill>
                  <a:srgbClr val="0000FF"/>
                </a:solidFill>
              </a:rPr>
              <a:t>Svt.se/vader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2400" dirty="0" err="1">
                <a:solidFill>
                  <a:srgbClr val="0000FF"/>
                </a:solidFill>
              </a:rPr>
              <a:t>TopMeteo</a:t>
            </a:r>
            <a:r>
              <a:rPr lang="sv-SE" altLang="sv-SE" sz="2400" dirty="0">
                <a:solidFill>
                  <a:srgbClr val="0000FF"/>
                </a:solidFill>
              </a:rPr>
              <a:t> – ingår i pilotpaketet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2400" dirty="0">
                <a:solidFill>
                  <a:srgbClr val="0000FF"/>
                </a:solidFill>
              </a:rPr>
              <a:t>Windy</a:t>
            </a:r>
          </a:p>
          <a:p>
            <a:pPr lvl="1">
              <a:lnSpc>
                <a:spcPct val="80000"/>
              </a:lnSpc>
              <a:defRPr/>
            </a:pPr>
            <a:r>
              <a:rPr lang="sv-SE" altLang="sv-SE" sz="2100" dirty="0">
                <a:solidFill>
                  <a:srgbClr val="0000FF"/>
                </a:solidFill>
              </a:rPr>
              <a:t>Modeller</a:t>
            </a:r>
          </a:p>
          <a:p>
            <a:pPr lvl="1">
              <a:lnSpc>
                <a:spcPct val="80000"/>
              </a:lnSpc>
              <a:defRPr/>
            </a:pPr>
            <a:r>
              <a:rPr lang="sv-SE" altLang="sv-SE" sz="2100" dirty="0">
                <a:solidFill>
                  <a:srgbClr val="0000FF"/>
                </a:solidFill>
              </a:rPr>
              <a:t>Kartor</a:t>
            </a:r>
          </a:p>
          <a:p>
            <a:pPr lvl="1">
              <a:lnSpc>
                <a:spcPct val="80000"/>
              </a:lnSpc>
              <a:defRPr/>
            </a:pPr>
            <a:r>
              <a:rPr lang="sv-SE" altLang="sv-SE" sz="2100" dirty="0" err="1">
                <a:solidFill>
                  <a:srgbClr val="0000FF"/>
                </a:solidFill>
              </a:rPr>
              <a:t>Trajectories</a:t>
            </a:r>
            <a:br>
              <a:rPr lang="sv-SE" altLang="sv-SE" sz="2100" dirty="0">
                <a:solidFill>
                  <a:srgbClr val="0000FF"/>
                </a:solidFill>
              </a:rPr>
            </a:br>
            <a:endParaRPr lang="sv-SE" altLang="sv-SE" sz="2100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2400" dirty="0">
                <a:solidFill>
                  <a:srgbClr val="0000FF"/>
                </a:solidFill>
              </a:rPr>
              <a:t>Resten av Internet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2400" dirty="0" err="1">
                <a:solidFill>
                  <a:srgbClr val="0000FF"/>
                </a:solidFill>
              </a:rPr>
              <a:t>AROWeb</a:t>
            </a:r>
            <a:endParaRPr lang="sv-SE" altLang="sv-SE" sz="2400" dirty="0">
              <a:solidFill>
                <a:srgbClr val="0000FF"/>
              </a:solidFill>
            </a:endParaRPr>
          </a:p>
          <a:p>
            <a:pPr lvl="1">
              <a:lnSpc>
                <a:spcPct val="80000"/>
              </a:lnSpc>
              <a:defRPr/>
            </a:pPr>
            <a:r>
              <a:rPr lang="sv-SE" altLang="sv-SE" sz="2100" dirty="0">
                <a:solidFill>
                  <a:srgbClr val="0000FF"/>
                </a:solidFill>
              </a:rPr>
              <a:t>METAR och TAF</a:t>
            </a:r>
          </a:p>
          <a:p>
            <a:pPr lvl="1">
              <a:lnSpc>
                <a:spcPct val="80000"/>
              </a:lnSpc>
              <a:defRPr/>
            </a:pPr>
            <a:r>
              <a:rPr lang="sv-SE" altLang="sv-SE" sz="2100" dirty="0">
                <a:solidFill>
                  <a:srgbClr val="0000FF"/>
                </a:solidFill>
              </a:rPr>
              <a:t>SWC (</a:t>
            </a:r>
            <a:r>
              <a:rPr lang="sv-SE" altLang="sv-SE" sz="2100" dirty="0" err="1">
                <a:solidFill>
                  <a:srgbClr val="0000FF"/>
                </a:solidFill>
              </a:rPr>
              <a:t>Significant</a:t>
            </a:r>
            <a:r>
              <a:rPr lang="sv-SE" altLang="sv-SE" sz="2100" dirty="0">
                <a:solidFill>
                  <a:srgbClr val="0000FF"/>
                </a:solidFill>
              </a:rPr>
              <a:t> </a:t>
            </a:r>
            <a:r>
              <a:rPr lang="sv-SE" altLang="sv-SE" sz="2100" dirty="0" err="1">
                <a:solidFill>
                  <a:srgbClr val="0000FF"/>
                </a:solidFill>
              </a:rPr>
              <a:t>Weather</a:t>
            </a:r>
            <a:r>
              <a:rPr lang="sv-SE" altLang="sv-SE" sz="2100" dirty="0">
                <a:solidFill>
                  <a:srgbClr val="0000FF"/>
                </a:solidFill>
              </a:rPr>
              <a:t> </a:t>
            </a:r>
            <a:r>
              <a:rPr lang="sv-SE" altLang="sv-SE" sz="2100" dirty="0" err="1">
                <a:solidFill>
                  <a:srgbClr val="0000FF"/>
                </a:solidFill>
              </a:rPr>
              <a:t>Chart</a:t>
            </a:r>
            <a:r>
              <a:rPr lang="sv-SE" altLang="sv-SE" sz="21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2400" dirty="0">
                <a:solidFill>
                  <a:srgbClr val="0000FF"/>
                </a:solidFill>
              </a:rPr>
              <a:t>Radarbilder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sv-SE" altLang="sv-SE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8C29045-C447-F1B0-E984-4114390516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dirty="0">
                <a:solidFill>
                  <a:srgbClr val="0000FF"/>
                </a:solidFill>
              </a:rPr>
              <a:t>Val av landningsplats – dina gränser</a:t>
            </a:r>
            <a:endParaRPr lang="sv-SE" altLang="sv-SE" b="1" dirty="0">
              <a:solidFill>
                <a:srgbClr val="0000FF"/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F91B686-0B47-8A4E-9185-46231380DF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17638"/>
            <a:ext cx="3138488" cy="20113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sv-SE" altLang="sv-SE" sz="1600" b="1" dirty="0">
                <a:solidFill>
                  <a:srgbClr val="0000FF"/>
                </a:solidFill>
              </a:rPr>
              <a:t>Bekvämlighet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dirty="0">
                <a:solidFill>
                  <a:srgbClr val="0000FF"/>
                </a:solidFill>
              </a:rPr>
              <a:t>Nära till väg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dirty="0">
                <a:solidFill>
                  <a:srgbClr val="0000FF"/>
                </a:solidFill>
              </a:rPr>
              <a:t>Torrt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dirty="0">
                <a:solidFill>
                  <a:srgbClr val="0000FF"/>
                </a:solidFill>
              </a:rPr>
              <a:t>Lä</a:t>
            </a: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dirty="0">
              <a:solidFill>
                <a:srgbClr val="0000FF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sv-SE" altLang="sv-SE" sz="1600" dirty="0">
              <a:solidFill>
                <a:srgbClr val="0000FF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4C7D1F7-170B-282B-E3B4-6EFAFA557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50" y="1412875"/>
            <a:ext cx="2713038" cy="20113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sv-SE" altLang="sv-SE" sz="1600" b="1" kern="0" dirty="0">
                <a:solidFill>
                  <a:srgbClr val="0000FF"/>
                </a:solidFill>
              </a:rPr>
              <a:t>Flygsäkerhet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Kraftledningar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Skog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Vatten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Andra farliga hinder</a:t>
            </a: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BB0BE24-1803-5865-24BF-24D6ED8B7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429000"/>
            <a:ext cx="3138487" cy="20113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sv-SE" altLang="sv-SE" sz="1600" b="1" kern="0" dirty="0">
                <a:solidFill>
                  <a:srgbClr val="0000FF"/>
                </a:solidFill>
              </a:rPr>
              <a:t>Hänsyn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Gröda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Djur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”PZ/OZ”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Risk för materiella skador</a:t>
            </a:r>
            <a:br>
              <a:rPr lang="sv-SE" altLang="sv-SE" sz="1600" kern="0" dirty="0">
                <a:solidFill>
                  <a:srgbClr val="0000FF"/>
                </a:solidFill>
              </a:rPr>
            </a:br>
            <a:r>
              <a:rPr lang="sv-SE" altLang="sv-SE" sz="1600" kern="0" dirty="0">
                <a:solidFill>
                  <a:srgbClr val="0000FF"/>
                </a:solidFill>
              </a:rPr>
              <a:t>på ballongen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Risk för materiella skador</a:t>
            </a:r>
            <a:br>
              <a:rPr lang="sv-SE" altLang="sv-SE" sz="1600" kern="0" dirty="0">
                <a:solidFill>
                  <a:srgbClr val="0000FF"/>
                </a:solidFill>
              </a:rPr>
            </a:br>
            <a:r>
              <a:rPr lang="sv-SE" altLang="sv-SE" sz="1600" kern="0" dirty="0">
                <a:solidFill>
                  <a:srgbClr val="0000FF"/>
                </a:solidFill>
              </a:rPr>
              <a:t>för </a:t>
            </a:r>
            <a:r>
              <a:rPr lang="sv-SE" altLang="sv-SE" sz="1600" kern="0" dirty="0" err="1">
                <a:solidFill>
                  <a:srgbClr val="0000FF"/>
                </a:solidFill>
              </a:rPr>
              <a:t>tredjepart</a:t>
            </a:r>
            <a:endParaRPr lang="sv-SE" altLang="sv-SE" sz="1600" kern="0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</p:txBody>
      </p:sp>
      <p:sp>
        <p:nvSpPr>
          <p:cNvPr id="4" name="Frihandsfigur: Form 3">
            <a:extLst>
              <a:ext uri="{FF2B5EF4-FFF2-40B4-BE49-F238E27FC236}">
                <a16:creationId xmlns:a16="http://schemas.microsoft.com/office/drawing/2014/main" id="{B62A184B-6377-3E21-C8E2-EE3C3AD9272D}"/>
              </a:ext>
            </a:extLst>
          </p:cNvPr>
          <p:cNvSpPr/>
          <p:nvPr/>
        </p:nvSpPr>
        <p:spPr bwMode="auto">
          <a:xfrm>
            <a:off x="2497138" y="2859088"/>
            <a:ext cx="3105150" cy="2838450"/>
          </a:xfrm>
          <a:custGeom>
            <a:avLst/>
            <a:gdLst>
              <a:gd name="connsiteX0" fmla="*/ 0 w 3104866"/>
              <a:gd name="connsiteY0" fmla="*/ 2838734 h 2838734"/>
              <a:gd name="connsiteX1" fmla="*/ 757451 w 3104866"/>
              <a:gd name="connsiteY1" fmla="*/ 2463421 h 2838734"/>
              <a:gd name="connsiteX2" fmla="*/ 1146412 w 3104866"/>
              <a:gd name="connsiteY2" fmla="*/ 1965278 h 2838734"/>
              <a:gd name="connsiteX3" fmla="*/ 1603612 w 3104866"/>
              <a:gd name="connsiteY3" fmla="*/ 1364776 h 2838734"/>
              <a:gd name="connsiteX4" fmla="*/ 2190466 w 3104866"/>
              <a:gd name="connsiteY4" fmla="*/ 914400 h 2838734"/>
              <a:gd name="connsiteX5" fmla="*/ 2784144 w 3104866"/>
              <a:gd name="connsiteY5" fmla="*/ 962167 h 2838734"/>
              <a:gd name="connsiteX6" fmla="*/ 2750024 w 3104866"/>
              <a:gd name="connsiteY6" fmla="*/ 457200 h 2838734"/>
              <a:gd name="connsiteX7" fmla="*/ 3098042 w 3104866"/>
              <a:gd name="connsiteY7" fmla="*/ 0 h 2838734"/>
              <a:gd name="connsiteX8" fmla="*/ 3098042 w 3104866"/>
              <a:gd name="connsiteY8" fmla="*/ 0 h 2838734"/>
              <a:gd name="connsiteX9" fmla="*/ 3104866 w 3104866"/>
              <a:gd name="connsiteY9" fmla="*/ 0 h 2838734"/>
              <a:gd name="connsiteX10" fmla="*/ 3104866 w 3104866"/>
              <a:gd name="connsiteY10" fmla="*/ 0 h 2838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04866" h="2838734">
                <a:moveTo>
                  <a:pt x="0" y="2838734"/>
                </a:moveTo>
                <a:cubicBezTo>
                  <a:pt x="283191" y="2723865"/>
                  <a:pt x="566382" y="2608997"/>
                  <a:pt x="757451" y="2463421"/>
                </a:cubicBezTo>
                <a:cubicBezTo>
                  <a:pt x="948520" y="2317845"/>
                  <a:pt x="1005385" y="2148385"/>
                  <a:pt x="1146412" y="1965278"/>
                </a:cubicBezTo>
                <a:cubicBezTo>
                  <a:pt x="1287439" y="1782171"/>
                  <a:pt x="1429603" y="1539922"/>
                  <a:pt x="1603612" y="1364776"/>
                </a:cubicBezTo>
                <a:cubicBezTo>
                  <a:pt x="1777621" y="1189630"/>
                  <a:pt x="1993711" y="981501"/>
                  <a:pt x="2190466" y="914400"/>
                </a:cubicBezTo>
                <a:cubicBezTo>
                  <a:pt x="2387221" y="847299"/>
                  <a:pt x="2690884" y="1038367"/>
                  <a:pt x="2784144" y="962167"/>
                </a:cubicBezTo>
                <a:cubicBezTo>
                  <a:pt x="2877404" y="885967"/>
                  <a:pt x="2697708" y="617561"/>
                  <a:pt x="2750024" y="457200"/>
                </a:cubicBezTo>
                <a:cubicBezTo>
                  <a:pt x="2802340" y="296839"/>
                  <a:pt x="3098042" y="0"/>
                  <a:pt x="3098042" y="0"/>
                </a:cubicBezTo>
                <a:lnTo>
                  <a:pt x="3098042" y="0"/>
                </a:lnTo>
                <a:lnTo>
                  <a:pt x="3104866" y="0"/>
                </a:lnTo>
                <a:lnTo>
                  <a:pt x="3104866" y="0"/>
                </a:lnTo>
              </a:path>
            </a:pathLst>
          </a:custGeom>
          <a:ln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sv-SE">
              <a:solidFill>
                <a:srgbClr val="0000FF"/>
              </a:solidFill>
            </a:endParaRPr>
          </a:p>
        </p:txBody>
      </p:sp>
      <p:sp>
        <p:nvSpPr>
          <p:cNvPr id="5" name="Frihandsfigur: Form 4">
            <a:extLst>
              <a:ext uri="{FF2B5EF4-FFF2-40B4-BE49-F238E27FC236}">
                <a16:creationId xmlns:a16="http://schemas.microsoft.com/office/drawing/2014/main" id="{62C66EDB-7664-3480-2194-2EDE181204BD}"/>
              </a:ext>
            </a:extLst>
          </p:cNvPr>
          <p:cNvSpPr/>
          <p:nvPr/>
        </p:nvSpPr>
        <p:spPr bwMode="auto">
          <a:xfrm>
            <a:off x="4470400" y="2974975"/>
            <a:ext cx="2667000" cy="2962275"/>
          </a:xfrm>
          <a:custGeom>
            <a:avLst/>
            <a:gdLst>
              <a:gd name="connsiteX0" fmla="*/ 0 w 2668137"/>
              <a:gd name="connsiteY0" fmla="*/ 2961564 h 2961564"/>
              <a:gd name="connsiteX1" fmla="*/ 682388 w 2668137"/>
              <a:gd name="connsiteY1" fmla="*/ 2511188 h 2961564"/>
              <a:gd name="connsiteX2" fmla="*/ 1405719 w 2668137"/>
              <a:gd name="connsiteY2" fmla="*/ 1671851 h 2961564"/>
              <a:gd name="connsiteX3" fmla="*/ 2053988 w 2668137"/>
              <a:gd name="connsiteY3" fmla="*/ 1044054 h 2961564"/>
              <a:gd name="connsiteX4" fmla="*/ 2668137 w 2668137"/>
              <a:gd name="connsiteY4" fmla="*/ 0 h 2961564"/>
              <a:gd name="connsiteX5" fmla="*/ 2668137 w 2668137"/>
              <a:gd name="connsiteY5" fmla="*/ 0 h 296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8137" h="2961564">
                <a:moveTo>
                  <a:pt x="0" y="2961564"/>
                </a:moveTo>
                <a:cubicBezTo>
                  <a:pt x="224050" y="2843852"/>
                  <a:pt x="448101" y="2726140"/>
                  <a:pt x="682388" y="2511188"/>
                </a:cubicBezTo>
                <a:cubicBezTo>
                  <a:pt x="916675" y="2296236"/>
                  <a:pt x="1177119" y="1916373"/>
                  <a:pt x="1405719" y="1671851"/>
                </a:cubicBezTo>
                <a:cubicBezTo>
                  <a:pt x="1634319" y="1427329"/>
                  <a:pt x="1843585" y="1322696"/>
                  <a:pt x="2053988" y="1044054"/>
                </a:cubicBezTo>
                <a:cubicBezTo>
                  <a:pt x="2264391" y="765412"/>
                  <a:pt x="2668137" y="0"/>
                  <a:pt x="2668137" y="0"/>
                </a:cubicBezTo>
                <a:lnTo>
                  <a:pt x="2668137" y="0"/>
                </a:lnTo>
              </a:path>
            </a:pathLst>
          </a:custGeom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sv-SE">
              <a:solidFill>
                <a:srgbClr val="0000FF"/>
              </a:solidFill>
            </a:endParaRPr>
          </a:p>
        </p:txBody>
      </p:sp>
      <p:sp>
        <p:nvSpPr>
          <p:cNvPr id="6" name="Frihandsfigur: Form 5">
            <a:extLst>
              <a:ext uri="{FF2B5EF4-FFF2-40B4-BE49-F238E27FC236}">
                <a16:creationId xmlns:a16="http://schemas.microsoft.com/office/drawing/2014/main" id="{1C02C618-11C0-5405-FA9D-5AAE143CB84D}"/>
              </a:ext>
            </a:extLst>
          </p:cNvPr>
          <p:cNvSpPr/>
          <p:nvPr/>
        </p:nvSpPr>
        <p:spPr bwMode="auto">
          <a:xfrm>
            <a:off x="6475413" y="2992438"/>
            <a:ext cx="1768475" cy="3081337"/>
          </a:xfrm>
          <a:custGeom>
            <a:avLst/>
            <a:gdLst>
              <a:gd name="connsiteX0" fmla="*/ 0 w 1768405"/>
              <a:gd name="connsiteY0" fmla="*/ 3081334 h 3081334"/>
              <a:gd name="connsiteX1" fmla="*/ 812041 w 1768405"/>
              <a:gd name="connsiteY1" fmla="*/ 2753787 h 3081334"/>
              <a:gd name="connsiteX2" fmla="*/ 1392071 w 1768405"/>
              <a:gd name="connsiteY2" fmla="*/ 2194229 h 3081334"/>
              <a:gd name="connsiteX3" fmla="*/ 1542197 w 1768405"/>
              <a:gd name="connsiteY3" fmla="*/ 1518665 h 3081334"/>
              <a:gd name="connsiteX4" fmla="*/ 1392071 w 1768405"/>
              <a:gd name="connsiteY4" fmla="*/ 952283 h 3081334"/>
              <a:gd name="connsiteX5" fmla="*/ 1733265 w 1768405"/>
              <a:gd name="connsiteY5" fmla="*/ 85650 h 3081334"/>
              <a:gd name="connsiteX6" fmla="*/ 1740089 w 1768405"/>
              <a:gd name="connsiteY6" fmla="*/ 78826 h 308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8405" h="3081334">
                <a:moveTo>
                  <a:pt x="0" y="3081334"/>
                </a:moveTo>
                <a:cubicBezTo>
                  <a:pt x="290014" y="2991486"/>
                  <a:pt x="580029" y="2901638"/>
                  <a:pt x="812041" y="2753787"/>
                </a:cubicBezTo>
                <a:cubicBezTo>
                  <a:pt x="1044053" y="2605936"/>
                  <a:pt x="1270378" y="2400083"/>
                  <a:pt x="1392071" y="2194229"/>
                </a:cubicBezTo>
                <a:cubicBezTo>
                  <a:pt x="1513764" y="1988375"/>
                  <a:pt x="1542197" y="1725656"/>
                  <a:pt x="1542197" y="1518665"/>
                </a:cubicBezTo>
                <a:cubicBezTo>
                  <a:pt x="1542197" y="1311674"/>
                  <a:pt x="1360226" y="1191119"/>
                  <a:pt x="1392071" y="952283"/>
                </a:cubicBezTo>
                <a:cubicBezTo>
                  <a:pt x="1423916" y="713447"/>
                  <a:pt x="1733265" y="85650"/>
                  <a:pt x="1733265" y="85650"/>
                </a:cubicBezTo>
                <a:cubicBezTo>
                  <a:pt x="1791268" y="-59926"/>
                  <a:pt x="1765678" y="9450"/>
                  <a:pt x="1740089" y="78826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sv-SE">
              <a:solidFill>
                <a:srgbClr val="0000FF"/>
              </a:solidFill>
            </a:endParaRPr>
          </a:p>
        </p:txBody>
      </p: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EC461BFF-441C-A6A8-626D-4999FF34E1EB}"/>
              </a:ext>
            </a:extLst>
          </p:cNvPr>
          <p:cNvCxnSpPr>
            <a:cxnSpLocks/>
          </p:cNvCxnSpPr>
          <p:nvPr/>
        </p:nvCxnSpPr>
        <p:spPr bwMode="auto">
          <a:xfrm>
            <a:off x="3492500" y="3716338"/>
            <a:ext cx="4857750" cy="155733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ruta 9">
            <a:extLst>
              <a:ext uri="{FF2B5EF4-FFF2-40B4-BE49-F238E27FC236}">
                <a16:creationId xmlns:a16="http://schemas.microsoft.com/office/drawing/2014/main" id="{8EDD54C1-4E06-F5D8-669F-73EA2655F2A1}"/>
              </a:ext>
            </a:extLst>
          </p:cNvPr>
          <p:cNvSpPr txBox="1"/>
          <p:nvPr/>
        </p:nvSpPr>
        <p:spPr>
          <a:xfrm rot="1052034">
            <a:off x="4618038" y="3960813"/>
            <a:ext cx="1239837" cy="738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v-SE" sz="1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 upp</a:t>
            </a:r>
          </a:p>
          <a:p>
            <a:pPr algn="ctr">
              <a:defRPr/>
            </a:pPr>
            <a:endParaRPr lang="sv-SE" sz="1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sv-SE" sz="1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bekvämlighet</a:t>
            </a:r>
          </a:p>
        </p:txBody>
      </p:sp>
      <p:sp>
        <p:nvSpPr>
          <p:cNvPr id="8203" name="textruta 10">
            <a:extLst>
              <a:ext uri="{FF2B5EF4-FFF2-40B4-BE49-F238E27FC236}">
                <a16:creationId xmlns:a16="http://schemas.microsoft.com/office/drawing/2014/main" id="{A585D39D-EEB8-E8FD-A9F6-5C290ED21CAB}"/>
              </a:ext>
            </a:extLst>
          </p:cNvPr>
          <p:cNvSpPr txBox="1">
            <a:spLocks noChangeArrowheads="1"/>
          </p:cNvSpPr>
          <p:nvPr/>
        </p:nvSpPr>
        <p:spPr bwMode="auto">
          <a:xfrm rot="1052034">
            <a:off x="3519488" y="3508375"/>
            <a:ext cx="8286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1400">
                <a:solidFill>
                  <a:srgbClr val="00B050"/>
                </a:solidFill>
              </a:rPr>
              <a:t>Valfrihet</a:t>
            </a:r>
          </a:p>
        </p:txBody>
      </p:sp>
      <p:sp>
        <p:nvSpPr>
          <p:cNvPr id="8204" name="textruta 11">
            <a:extLst>
              <a:ext uri="{FF2B5EF4-FFF2-40B4-BE49-F238E27FC236}">
                <a16:creationId xmlns:a16="http://schemas.microsoft.com/office/drawing/2014/main" id="{0161EAED-5FEC-8E38-39D8-859E56804A48}"/>
              </a:ext>
            </a:extLst>
          </p:cNvPr>
          <p:cNvSpPr txBox="1">
            <a:spLocks noChangeArrowheads="1"/>
          </p:cNvSpPr>
          <p:nvPr/>
        </p:nvSpPr>
        <p:spPr bwMode="auto">
          <a:xfrm rot="1052034">
            <a:off x="6354763" y="4368800"/>
            <a:ext cx="76993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1400">
                <a:solidFill>
                  <a:srgbClr val="FFC000"/>
                </a:solidFill>
              </a:rPr>
              <a:t>Ge upp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1400">
              <a:solidFill>
                <a:srgbClr val="FFC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1400">
                <a:solidFill>
                  <a:srgbClr val="FFC000"/>
                </a:solidFill>
              </a:rPr>
              <a:t>hänsyn</a:t>
            </a:r>
          </a:p>
        </p:txBody>
      </p:sp>
      <p:sp>
        <p:nvSpPr>
          <p:cNvPr id="8205" name="textruta 12">
            <a:extLst>
              <a:ext uri="{FF2B5EF4-FFF2-40B4-BE49-F238E27FC236}">
                <a16:creationId xmlns:a16="http://schemas.microsoft.com/office/drawing/2014/main" id="{F8FC6310-0179-916E-B9E7-66DB1B9F3134}"/>
              </a:ext>
            </a:extLst>
          </p:cNvPr>
          <p:cNvSpPr txBox="1">
            <a:spLocks noChangeArrowheads="1"/>
          </p:cNvSpPr>
          <p:nvPr/>
        </p:nvSpPr>
        <p:spPr bwMode="auto">
          <a:xfrm rot="1052034">
            <a:off x="7883525" y="4872038"/>
            <a:ext cx="9318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1400">
                <a:solidFill>
                  <a:srgbClr val="FF0000"/>
                </a:solidFill>
              </a:rPr>
              <a:t>Pest eller</a:t>
            </a:r>
          </a:p>
          <a:p>
            <a:pPr>
              <a:spcBef>
                <a:spcPct val="0"/>
              </a:spcBef>
              <a:buFontTx/>
              <a:buNone/>
            </a:pPr>
            <a:endParaRPr lang="sv-SE" altLang="sv-SE" sz="14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sv-SE" altLang="sv-SE" sz="1400">
                <a:solidFill>
                  <a:srgbClr val="FF0000"/>
                </a:solidFill>
              </a:rPr>
              <a:t>kolera</a:t>
            </a:r>
          </a:p>
        </p:txBody>
      </p:sp>
      <p:sp>
        <p:nvSpPr>
          <p:cNvPr id="8206" name="textruta 13">
            <a:extLst>
              <a:ext uri="{FF2B5EF4-FFF2-40B4-BE49-F238E27FC236}">
                <a16:creationId xmlns:a16="http://schemas.microsoft.com/office/drawing/2014/main" id="{7DAC012E-4E00-BF20-A6EC-8B9210053C47}"/>
              </a:ext>
            </a:extLst>
          </p:cNvPr>
          <p:cNvSpPr txBox="1">
            <a:spLocks noChangeArrowheads="1"/>
          </p:cNvSpPr>
          <p:nvPr/>
        </p:nvSpPr>
        <p:spPr bwMode="auto">
          <a:xfrm rot="1052034">
            <a:off x="5759450" y="4868863"/>
            <a:ext cx="6810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1400">
                <a:solidFill>
                  <a:srgbClr val="FFC000"/>
                </a:solidFill>
              </a:rPr>
              <a:t>Gröda</a:t>
            </a:r>
          </a:p>
        </p:txBody>
      </p:sp>
      <p:sp>
        <p:nvSpPr>
          <p:cNvPr id="8207" name="textruta 14">
            <a:extLst>
              <a:ext uri="{FF2B5EF4-FFF2-40B4-BE49-F238E27FC236}">
                <a16:creationId xmlns:a16="http://schemas.microsoft.com/office/drawing/2014/main" id="{9E8E5367-4FA5-C71E-914D-B36290B5ED3A}"/>
              </a:ext>
            </a:extLst>
          </p:cNvPr>
          <p:cNvSpPr txBox="1">
            <a:spLocks noChangeArrowheads="1"/>
          </p:cNvSpPr>
          <p:nvPr/>
        </p:nvSpPr>
        <p:spPr bwMode="auto">
          <a:xfrm rot="1052034">
            <a:off x="6843713" y="5202238"/>
            <a:ext cx="5127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1400">
                <a:solidFill>
                  <a:srgbClr val="FFC000"/>
                </a:solidFill>
              </a:rPr>
              <a:t>Djur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140C4F8F-6D96-B874-EADC-C01978F19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2838" y="1395413"/>
            <a:ext cx="2713037" cy="20113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sv-SE" altLang="sv-SE" sz="1600" b="1" kern="0" dirty="0">
                <a:solidFill>
                  <a:srgbClr val="0000FF"/>
                </a:solidFill>
              </a:rPr>
              <a:t>GRÄNSLINJER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Terräng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altLang="sv-SE" sz="1600" kern="0" dirty="0">
                <a:solidFill>
                  <a:srgbClr val="0000FF"/>
                </a:solidFill>
              </a:rPr>
              <a:t>Tid (solnedgång/mörker eller termikstart)</a:t>
            </a: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sv-SE" altLang="sv-SE" sz="1600" kern="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8A36A5-0894-3A5F-7106-07EB4D6A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410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rgbClr val="0000FF"/>
                </a:solidFill>
              </a:rPr>
              <a:t>Flyghandboken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18A501-607A-4FE8-0FBE-DCCF78B4D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76" y="1897934"/>
            <a:ext cx="8229600" cy="4525963"/>
          </a:xfrm>
        </p:spPr>
        <p:txBody>
          <a:bodyPr/>
          <a:lstStyle/>
          <a:p>
            <a:r>
              <a:rPr lang="sv-SE" sz="2400" dirty="0">
                <a:solidFill>
                  <a:srgbClr val="0000FF"/>
                </a:solidFill>
              </a:rPr>
              <a:t>Var hittar vi den?	Tillverkarens hemsida!</a:t>
            </a:r>
          </a:p>
          <a:p>
            <a:pPr lvl="1"/>
            <a:r>
              <a:rPr lang="sv-SE" sz="2000" dirty="0">
                <a:solidFill>
                  <a:srgbClr val="0000FF"/>
                </a:solidFill>
                <a:hlinkClick r:id="rId2"/>
              </a:rPr>
              <a:t>Cameron</a:t>
            </a:r>
            <a:endParaRPr lang="sv-SE" sz="2000" dirty="0">
              <a:solidFill>
                <a:srgbClr val="0000FF"/>
              </a:solidFill>
            </a:endParaRPr>
          </a:p>
          <a:p>
            <a:pPr lvl="1"/>
            <a:r>
              <a:rPr lang="sv-SE" sz="2000" dirty="0">
                <a:solidFill>
                  <a:srgbClr val="0000FF"/>
                </a:solidFill>
                <a:hlinkClick r:id="rId3"/>
              </a:rPr>
              <a:t>Kubicek</a:t>
            </a:r>
            <a:endParaRPr lang="sv-SE" sz="2000" dirty="0">
              <a:solidFill>
                <a:srgbClr val="0000FF"/>
              </a:solidFill>
            </a:endParaRPr>
          </a:p>
          <a:p>
            <a:r>
              <a:rPr lang="sv-SE" sz="2400" dirty="0">
                <a:solidFill>
                  <a:srgbClr val="0000FF"/>
                </a:solidFill>
              </a:rPr>
              <a:t>Kontrollera uppdateringar</a:t>
            </a:r>
          </a:p>
          <a:p>
            <a:r>
              <a:rPr lang="sv-SE" sz="2400" dirty="0">
                <a:solidFill>
                  <a:srgbClr val="0000FF"/>
                </a:solidFill>
              </a:rPr>
              <a:t>Normala procedurer</a:t>
            </a:r>
          </a:p>
          <a:p>
            <a:r>
              <a:rPr lang="sv-SE" sz="2400" dirty="0">
                <a:solidFill>
                  <a:srgbClr val="0000FF"/>
                </a:solidFill>
              </a:rPr>
              <a:t>Viktbegränsningar, max och min</a:t>
            </a:r>
          </a:p>
          <a:p>
            <a:r>
              <a:rPr lang="sv-SE" sz="2400" dirty="0">
                <a:solidFill>
                  <a:srgbClr val="0000FF"/>
                </a:solidFill>
              </a:rPr>
              <a:t>Fartbegränsningar, stig och sjunk</a:t>
            </a:r>
          </a:p>
          <a:p>
            <a:r>
              <a:rPr lang="sv-SE" sz="2400" dirty="0">
                <a:solidFill>
                  <a:srgbClr val="0000FF"/>
                </a:solidFill>
              </a:rPr>
              <a:t>Vindbegränsningar, vid start och landning</a:t>
            </a:r>
          </a:p>
          <a:p>
            <a:r>
              <a:rPr lang="sv-SE" sz="2400" dirty="0">
                <a:solidFill>
                  <a:srgbClr val="0000FF"/>
                </a:solidFill>
              </a:rPr>
              <a:t>Nödprocedurer, läs på, tänk igenom, var beredd!</a:t>
            </a:r>
          </a:p>
        </p:txBody>
      </p:sp>
    </p:spTree>
    <p:extLst>
      <p:ext uri="{BB962C8B-B14F-4D97-AF65-F5344CB8AC3E}">
        <p14:creationId xmlns:p14="http://schemas.microsoft.com/office/powerpoint/2010/main" val="1993244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3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3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6" end="6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7" end="7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">
                                                <p:txEl>
                                                  <p:pRg st="8" end="8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2F387D-1B5E-58D7-C933-662779831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00FF"/>
                </a:solidFill>
              </a:rPr>
              <a:t>Dokument och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C70B5C-0C10-F8CE-DF47-988C7C2B4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>
                <a:solidFill>
                  <a:srgbClr val="0000FF"/>
                </a:solidFill>
              </a:rPr>
              <a:t>Samlingspärmen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Luftvärdighetsbevis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Granskningsbevis (ARC) - utgångsdatum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Grundspecifikation med vikter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Försäkring - utgångsdatum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Radiotillstånd - utgångsdatum</a:t>
            </a:r>
          </a:p>
          <a:p>
            <a:pPr lvl="1"/>
            <a:endParaRPr lang="sv-SE" sz="2100" dirty="0">
              <a:solidFill>
                <a:srgbClr val="0000FF"/>
              </a:solidFill>
            </a:endParaRPr>
          </a:p>
          <a:p>
            <a:r>
              <a:rPr lang="sv-SE" sz="2400" dirty="0">
                <a:solidFill>
                  <a:srgbClr val="0000FF"/>
                </a:solidFill>
              </a:rPr>
              <a:t>Vem är ansvarig för att det är OK?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Du som ska flyga! </a:t>
            </a:r>
          </a:p>
        </p:txBody>
      </p:sp>
    </p:spTree>
    <p:extLst>
      <p:ext uri="{BB962C8B-B14F-4D97-AF65-F5344CB8AC3E}">
        <p14:creationId xmlns:p14="http://schemas.microsoft.com/office/powerpoint/2010/main" val="385103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8A36A5-0894-3A5F-7106-07EB4D6A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410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rgbClr val="0000FF"/>
                </a:solidFill>
              </a:rPr>
              <a:t>Viktberäkning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18A501-607A-4FE8-0FBE-DCCF78B4D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76" y="1897934"/>
            <a:ext cx="8229600" cy="4525963"/>
          </a:xfrm>
        </p:spPr>
        <p:txBody>
          <a:bodyPr/>
          <a:lstStyle/>
          <a:p>
            <a:r>
              <a:rPr lang="sv-SE" sz="2400" dirty="0">
                <a:solidFill>
                  <a:srgbClr val="0000FF"/>
                </a:solidFill>
              </a:rPr>
              <a:t>Max startvikt – var hittar vi det?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Ballongen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Gasol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Passagerare</a:t>
            </a:r>
          </a:p>
          <a:p>
            <a:r>
              <a:rPr lang="sv-SE" sz="2400" dirty="0">
                <a:solidFill>
                  <a:srgbClr val="0000FF"/>
                </a:solidFill>
              </a:rPr>
              <a:t>Min landningsvikt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Faror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Soloflygning?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Fallskärmshoppare</a:t>
            </a:r>
          </a:p>
        </p:txBody>
      </p:sp>
    </p:spTree>
    <p:extLst>
      <p:ext uri="{BB962C8B-B14F-4D97-AF65-F5344CB8AC3E}">
        <p14:creationId xmlns:p14="http://schemas.microsoft.com/office/powerpoint/2010/main" val="301382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8A36A5-0894-3A5F-7106-07EB4D6A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410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rgbClr val="0000FF"/>
                </a:solidFill>
              </a:rPr>
              <a:t>Bränsleberäkning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18A501-607A-4FE8-0FBE-DCCF78B4D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76" y="1897934"/>
            <a:ext cx="8229600" cy="4525963"/>
          </a:xfrm>
        </p:spPr>
        <p:txBody>
          <a:bodyPr/>
          <a:lstStyle/>
          <a:p>
            <a:r>
              <a:rPr lang="sv-SE" sz="2400" dirty="0">
                <a:solidFill>
                  <a:srgbClr val="0000FF"/>
                </a:solidFill>
              </a:rPr>
              <a:t>Flygtid</a:t>
            </a:r>
          </a:p>
          <a:p>
            <a:r>
              <a:rPr lang="sv-SE" sz="2400" dirty="0">
                <a:solidFill>
                  <a:srgbClr val="0000FF"/>
                </a:solidFill>
              </a:rPr>
              <a:t>Krav på reserv – 30 min</a:t>
            </a:r>
          </a:p>
          <a:p>
            <a:r>
              <a:rPr lang="sv-SE" sz="2400" dirty="0">
                <a:solidFill>
                  <a:srgbClr val="0000FF"/>
                </a:solidFill>
              </a:rPr>
              <a:t>Driftfärdplan</a:t>
            </a:r>
          </a:p>
          <a:p>
            <a:endParaRPr lang="sv-SE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366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8A36A5-0894-3A5F-7106-07EB4D6A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410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rgbClr val="0000FF"/>
                </a:solidFill>
              </a:rPr>
              <a:t>Utrustning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18A501-607A-4FE8-0FBE-DCCF78B4D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76" y="1484784"/>
            <a:ext cx="8229600" cy="4525963"/>
          </a:xfrm>
        </p:spPr>
        <p:txBody>
          <a:bodyPr/>
          <a:lstStyle/>
          <a:p>
            <a:r>
              <a:rPr lang="sv-SE" sz="2400" dirty="0">
                <a:solidFill>
                  <a:srgbClr val="0000FF"/>
                </a:solidFill>
              </a:rPr>
              <a:t>Krav i Flyghandboken - MEL</a:t>
            </a:r>
          </a:p>
          <a:p>
            <a:r>
              <a:rPr lang="sv-SE" sz="2400" dirty="0">
                <a:solidFill>
                  <a:srgbClr val="0000FF"/>
                </a:solidFill>
              </a:rPr>
              <a:t>Krav i reglerna – BOP.BAS</a:t>
            </a:r>
          </a:p>
          <a:p>
            <a:r>
              <a:rPr lang="sv-SE" sz="2400" dirty="0">
                <a:solidFill>
                  <a:srgbClr val="0000FF"/>
                </a:solidFill>
              </a:rPr>
              <a:t>GPS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Inställning kurs eller riktning?</a:t>
            </a:r>
          </a:p>
          <a:p>
            <a:r>
              <a:rPr lang="sv-SE" sz="2400" dirty="0">
                <a:solidFill>
                  <a:srgbClr val="0000FF"/>
                </a:solidFill>
              </a:rPr>
              <a:t>Instrument m batterier 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Reserv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Kallt väder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Km/h, knop eller m/s?</a:t>
            </a:r>
            <a:r>
              <a:rPr lang="sv-SE" sz="2000" dirty="0">
                <a:solidFill>
                  <a:srgbClr val="0000FF"/>
                </a:solidFill>
              </a:rPr>
              <a:t>  </a:t>
            </a:r>
          </a:p>
          <a:p>
            <a:pPr lvl="1"/>
            <a:r>
              <a:rPr lang="sv-SE" sz="2000" dirty="0">
                <a:solidFill>
                  <a:srgbClr val="0000FF"/>
                </a:solidFill>
              </a:rPr>
              <a:t>Variometer m/s eller 100 </a:t>
            </a:r>
            <a:r>
              <a:rPr lang="sv-SE" sz="2000" dirty="0" err="1">
                <a:solidFill>
                  <a:srgbClr val="0000FF"/>
                </a:solidFill>
              </a:rPr>
              <a:t>ft</a:t>
            </a:r>
            <a:r>
              <a:rPr lang="sv-SE" sz="2000">
                <a:solidFill>
                  <a:srgbClr val="0000FF"/>
                </a:solidFill>
              </a:rPr>
              <a:t>/s</a:t>
            </a:r>
            <a:endParaRPr lang="sv-SE" sz="2000" dirty="0">
              <a:solidFill>
                <a:srgbClr val="0000FF"/>
              </a:solidFill>
            </a:endParaRPr>
          </a:p>
          <a:p>
            <a:r>
              <a:rPr lang="sv-SE" sz="2300" dirty="0">
                <a:solidFill>
                  <a:srgbClr val="0000FF"/>
                </a:solidFill>
              </a:rPr>
              <a:t>Annat?</a:t>
            </a:r>
          </a:p>
          <a:p>
            <a:pPr lvl="1"/>
            <a:r>
              <a:rPr lang="sv-SE" sz="2000" dirty="0">
                <a:solidFill>
                  <a:srgbClr val="0000FF"/>
                </a:solidFill>
              </a:rPr>
              <a:t>Glasögon</a:t>
            </a:r>
          </a:p>
          <a:p>
            <a:pPr lvl="1"/>
            <a:r>
              <a:rPr lang="sv-SE" sz="2100" dirty="0" err="1">
                <a:solidFill>
                  <a:srgbClr val="0000FF"/>
                </a:solidFill>
              </a:rPr>
              <a:t>Oringar</a:t>
            </a:r>
            <a:r>
              <a:rPr lang="sv-SE" sz="2100" dirty="0">
                <a:solidFill>
                  <a:srgbClr val="0000FF"/>
                </a:solidFill>
              </a:rPr>
              <a:t>, smörjmedel (</a:t>
            </a:r>
            <a:r>
              <a:rPr lang="sv-SE" sz="2100" dirty="0" err="1">
                <a:solidFill>
                  <a:srgbClr val="0000FF"/>
                </a:solidFill>
              </a:rPr>
              <a:t>enl</a:t>
            </a:r>
            <a:r>
              <a:rPr lang="sv-SE" sz="2100" dirty="0">
                <a:solidFill>
                  <a:srgbClr val="0000FF"/>
                </a:solidFill>
              </a:rPr>
              <a:t> tillverkaren)</a:t>
            </a:r>
          </a:p>
          <a:p>
            <a:endParaRPr lang="sv-SE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80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8A36A5-0894-3A5F-7106-07EB4D6A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410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rgbClr val="0000FF"/>
                </a:solidFill>
              </a:rPr>
              <a:t>Planering – pilot och </a:t>
            </a:r>
            <a:r>
              <a:rPr lang="sv-SE" dirty="0" err="1">
                <a:solidFill>
                  <a:srgbClr val="0000FF"/>
                </a:solidFill>
              </a:rPr>
              <a:t>crew</a:t>
            </a:r>
            <a:endParaRPr lang="sv-SE" dirty="0">
              <a:solidFill>
                <a:srgbClr val="0000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18A501-607A-4FE8-0FBE-DCCF78B4D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76" y="1484784"/>
            <a:ext cx="8229600" cy="4525963"/>
          </a:xfrm>
        </p:spPr>
        <p:txBody>
          <a:bodyPr>
            <a:normAutofit/>
          </a:bodyPr>
          <a:lstStyle/>
          <a:p>
            <a:r>
              <a:rPr lang="sv-SE" sz="2400" dirty="0">
                <a:solidFill>
                  <a:srgbClr val="0000FF"/>
                </a:solidFill>
              </a:rPr>
              <a:t>Varför skall vi flyga idag? </a:t>
            </a:r>
            <a:endParaRPr lang="sv-SE" sz="2100" dirty="0">
              <a:solidFill>
                <a:srgbClr val="0000FF"/>
              </a:solidFill>
            </a:endParaRP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Sponsor vill att vi flyger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Pax flygning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Tävling 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Ballongmöte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Vi flyger för att det är roligt</a:t>
            </a:r>
          </a:p>
          <a:p>
            <a:r>
              <a:rPr lang="sv-SE" sz="2400" dirty="0">
                <a:solidFill>
                  <a:srgbClr val="0000FF"/>
                </a:solidFill>
              </a:rPr>
              <a:t>Är vi i form?</a:t>
            </a:r>
          </a:p>
          <a:p>
            <a:pPr lvl="1"/>
            <a:r>
              <a:rPr lang="sv-SE" sz="2100" dirty="0" err="1">
                <a:solidFill>
                  <a:srgbClr val="0000FF"/>
                </a:solidFill>
              </a:rPr>
              <a:t>Stresssade</a:t>
            </a:r>
            <a:r>
              <a:rPr lang="sv-SE" sz="2100" dirty="0">
                <a:solidFill>
                  <a:srgbClr val="0000FF"/>
                </a:solidFill>
              </a:rPr>
              <a:t>?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Fest i går kväll?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Trötta och utarbetade?</a:t>
            </a:r>
            <a:endParaRPr lang="sv-SE" sz="2400" dirty="0">
              <a:solidFill>
                <a:srgbClr val="0000FF"/>
              </a:solidFill>
            </a:endParaRPr>
          </a:p>
          <a:p>
            <a:r>
              <a:rPr lang="sv-SE" sz="2400" dirty="0">
                <a:solidFill>
                  <a:srgbClr val="0000FF"/>
                </a:solidFill>
              </a:rPr>
              <a:t>Har vi rätt kompetens?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Är vi tillräckligt erfarna för den tänkta flygningen?</a:t>
            </a:r>
          </a:p>
        </p:txBody>
      </p:sp>
    </p:spTree>
    <p:extLst>
      <p:ext uri="{BB962C8B-B14F-4D97-AF65-F5344CB8AC3E}">
        <p14:creationId xmlns:p14="http://schemas.microsoft.com/office/powerpoint/2010/main" val="234661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8A36A5-0894-3A5F-7106-07EB4D6A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410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rgbClr val="0000FF"/>
                </a:solidFill>
              </a:rPr>
              <a:t>Planering - området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18A501-607A-4FE8-0FBE-DCCF78B4D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76" y="148478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sv-SE" sz="2400" dirty="0">
                <a:solidFill>
                  <a:srgbClr val="0000FF"/>
                </a:solidFill>
              </a:rPr>
              <a:t>Var ska vi flyga?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NOTAM, AIP-SUP, TMA/CTR, PZ, Sjöar, Berg, Djur….</a:t>
            </a:r>
          </a:p>
          <a:p>
            <a:r>
              <a:rPr lang="sv-SE" altLang="sv-SE" sz="2400" dirty="0" err="1">
                <a:solidFill>
                  <a:srgbClr val="0000FF"/>
                </a:solidFill>
              </a:rPr>
              <a:t>Landningsbart</a:t>
            </a:r>
            <a:r>
              <a:rPr lang="sv-SE" altLang="sv-SE" sz="2400" dirty="0">
                <a:solidFill>
                  <a:srgbClr val="0000FF"/>
                </a:solidFill>
              </a:rPr>
              <a:t> %</a:t>
            </a:r>
          </a:p>
          <a:p>
            <a:r>
              <a:rPr lang="sv-SE" sz="2400" dirty="0">
                <a:solidFill>
                  <a:srgbClr val="0000FF"/>
                </a:solidFill>
              </a:rPr>
              <a:t>Vilken tid ska vi flyga idag? </a:t>
            </a:r>
            <a:endParaRPr lang="sv-SE" sz="2100" dirty="0">
              <a:solidFill>
                <a:srgbClr val="0000FF"/>
              </a:solidFill>
            </a:endParaRP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Solens uppgång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Solens nedgång</a:t>
            </a:r>
          </a:p>
          <a:p>
            <a:pPr lvl="1"/>
            <a:r>
              <a:rPr lang="sv-SE" sz="2100" dirty="0">
                <a:solidFill>
                  <a:srgbClr val="0000FF"/>
                </a:solidFill>
              </a:rPr>
              <a:t>Termiken</a:t>
            </a:r>
          </a:p>
          <a:p>
            <a:r>
              <a:rPr lang="sv-SE" sz="2400" dirty="0">
                <a:solidFill>
                  <a:srgbClr val="0000FF"/>
                </a:solidFill>
              </a:rPr>
              <a:t>Liten heliumballong</a:t>
            </a:r>
          </a:p>
          <a:p>
            <a:r>
              <a:rPr lang="sv-SE" sz="2400" dirty="0">
                <a:solidFill>
                  <a:srgbClr val="0000FF"/>
                </a:solidFill>
              </a:rPr>
              <a:t>Ute-temperaturen </a:t>
            </a:r>
          </a:p>
          <a:p>
            <a:r>
              <a:rPr lang="sv-SE" sz="2400" dirty="0">
                <a:solidFill>
                  <a:srgbClr val="0000FF"/>
                </a:solidFill>
              </a:rPr>
              <a:t>Ringa meteorologen</a:t>
            </a:r>
          </a:p>
          <a:p>
            <a:r>
              <a:rPr lang="sv-SE" sz="2400" dirty="0">
                <a:solidFill>
                  <a:srgbClr val="0000FF"/>
                </a:solidFill>
              </a:rPr>
              <a:t>Frekvenser o telefonnummer</a:t>
            </a:r>
          </a:p>
          <a:p>
            <a:r>
              <a:rPr lang="sv-SE" sz="2400" dirty="0">
                <a:solidFill>
                  <a:srgbClr val="0000FF"/>
                </a:solidFill>
              </a:rPr>
              <a:t>QNH eller QFE</a:t>
            </a:r>
          </a:p>
          <a:p>
            <a:endParaRPr lang="sv-SE" sz="2400" dirty="0">
              <a:solidFill>
                <a:srgbClr val="0000FF"/>
              </a:solidFill>
            </a:endParaRPr>
          </a:p>
          <a:p>
            <a:endParaRPr lang="sv-SE" sz="2400" dirty="0">
              <a:solidFill>
                <a:srgbClr val="0000FF"/>
              </a:solidFill>
            </a:endParaRPr>
          </a:p>
          <a:p>
            <a:endParaRPr lang="sv-SE" sz="21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28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8A36A5-0894-3A5F-7106-07EB4D6A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410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rgbClr val="0000FF"/>
                </a:solidFill>
              </a:rPr>
              <a:t>Planering - risker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18A501-607A-4FE8-0FBE-DCCF78B4D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76" y="1484784"/>
            <a:ext cx="8229600" cy="4525963"/>
          </a:xfrm>
        </p:spPr>
        <p:txBody>
          <a:bodyPr>
            <a:normAutofit/>
          </a:bodyPr>
          <a:lstStyle/>
          <a:p>
            <a:r>
              <a:rPr lang="sv-SE" altLang="sv-SE" sz="2400" dirty="0">
                <a:solidFill>
                  <a:srgbClr val="0000FF"/>
                </a:solidFill>
              </a:rPr>
              <a:t>Vad tror jag kan komma att hända</a:t>
            </a:r>
          </a:p>
          <a:p>
            <a:r>
              <a:rPr lang="sv-SE" altLang="sv-SE" sz="2400" dirty="0">
                <a:solidFill>
                  <a:srgbClr val="0000FF"/>
                </a:solidFill>
              </a:rPr>
              <a:t>Sannolika och osannolika varianter. </a:t>
            </a:r>
          </a:p>
          <a:p>
            <a:r>
              <a:rPr lang="sv-SE" altLang="sv-SE" sz="2400" dirty="0">
                <a:solidFill>
                  <a:srgbClr val="0000FF"/>
                </a:solidFill>
              </a:rPr>
              <a:t>Vilka överraskningar bör jag vara beredd på?</a:t>
            </a:r>
          </a:p>
          <a:p>
            <a:r>
              <a:rPr lang="sv-SE" altLang="sv-SE" sz="2400" dirty="0">
                <a:solidFill>
                  <a:srgbClr val="0000FF"/>
                </a:solidFill>
              </a:rPr>
              <a:t>När ska jag ställa in? (Dagen före, innan samling, vid samling, på startplatsen, efter varmfyllning …)</a:t>
            </a:r>
          </a:p>
          <a:p>
            <a:r>
              <a:rPr lang="sv-SE" altLang="sv-SE" sz="2400" dirty="0">
                <a:solidFill>
                  <a:srgbClr val="0000FF"/>
                </a:solidFill>
              </a:rPr>
              <a:t>Kolla ut ”IRL”: hemma, på väg ut och på startplatsen!</a:t>
            </a:r>
          </a:p>
        </p:txBody>
      </p:sp>
    </p:spTree>
    <p:extLst>
      <p:ext uri="{BB962C8B-B14F-4D97-AF65-F5344CB8AC3E}">
        <p14:creationId xmlns:p14="http://schemas.microsoft.com/office/powerpoint/2010/main" val="139580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4972</TotalTime>
  <Words>439</Words>
  <Application>Microsoft Macintosh PowerPoint</Application>
  <PresentationFormat>Bildspel på skärmen (4:3)</PresentationFormat>
  <Paragraphs>135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Flygprestanda och planering kapitel 4.7 i Träningsprogrammet</vt:lpstr>
      <vt:lpstr>Flyghandboken</vt:lpstr>
      <vt:lpstr>Dokument och information</vt:lpstr>
      <vt:lpstr>Viktberäkning</vt:lpstr>
      <vt:lpstr>Bränsleberäkning</vt:lpstr>
      <vt:lpstr>Utrustning</vt:lpstr>
      <vt:lpstr>Planering – pilot och crew</vt:lpstr>
      <vt:lpstr>Planering - området</vt:lpstr>
      <vt:lpstr>Planering - risker</vt:lpstr>
      <vt:lpstr>Samla in MET-info/data</vt:lpstr>
      <vt:lpstr>Val av landningsplats – dina gränser</vt:lpstr>
    </vt:vector>
  </TitlesOfParts>
  <Manager/>
  <Company>Poa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KONTINUERLIG LUFTVÄRDIGHET ur brukarens perspektiv  </dc:title>
  <dc:subject/>
  <dc:creator>Poa</dc:creator>
  <cp:keywords/>
  <dc:description/>
  <cp:lastModifiedBy>Charlotte Algotsson</cp:lastModifiedBy>
  <cp:revision>79</cp:revision>
  <dcterms:created xsi:type="dcterms:W3CDTF">2009-03-02T09:55:21Z</dcterms:created>
  <dcterms:modified xsi:type="dcterms:W3CDTF">2026-06-14T10:23:43Z</dcterms:modified>
  <cp:category/>
</cp:coreProperties>
</file>